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59" r:id="rId5"/>
    <p:sldId id="288" r:id="rId6"/>
    <p:sldId id="312" r:id="rId7"/>
    <p:sldId id="309" r:id="rId8"/>
    <p:sldId id="310" r:id="rId9"/>
    <p:sldId id="311" r:id="rId10"/>
    <p:sldId id="263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F5180269-F6BF-2C0D-1BEB-3C262553C73D}"/>
              </a:ext>
            </a:extLst>
          </p:cNvPr>
          <p:cNvSpPr/>
          <p:nvPr userDrawn="1"/>
        </p:nvSpPr>
        <p:spPr>
          <a:xfrm>
            <a:off x="0" y="4"/>
            <a:ext cx="12193523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C8FE8CE-CE85-B24D-20A3-8DBEC2C33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04" y="2241000"/>
            <a:ext cx="2376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8">
            <a:extLst>
              <a:ext uri="{FF2B5EF4-FFF2-40B4-BE49-F238E27FC236}">
                <a16:creationId xmlns:a16="http://schemas.microsoft.com/office/drawing/2014/main" xmlns="" id="{195137C0-D636-21BB-F0C1-2ECCEFE3AD9C}"/>
              </a:ext>
            </a:extLst>
          </p:cNvPr>
          <p:cNvSpPr/>
          <p:nvPr userDrawn="1"/>
        </p:nvSpPr>
        <p:spPr>
          <a:xfrm>
            <a:off x="608076" y="216511"/>
            <a:ext cx="4303730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光资源数据</a:t>
            </a:r>
            <a:r>
              <a:rPr lang="en-US" altLang="zh-CN" sz="4080" dirty="0"/>
              <a:t>—</a:t>
            </a:r>
            <a:r>
              <a:rPr lang="zh-CN" altLang="en-US" sz="4080" dirty="0"/>
              <a:t>嘉兴</a:t>
            </a:r>
            <a:endParaRPr sz="408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7D3B0BE-9A80-5AE7-FB19-B38ACF23C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406" y="1695336"/>
            <a:ext cx="10576788" cy="45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8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8">
            <a:extLst>
              <a:ext uri="{FF2B5EF4-FFF2-40B4-BE49-F238E27FC236}">
                <a16:creationId xmlns:a16="http://schemas.microsoft.com/office/drawing/2014/main" xmlns="" id="{195137C0-D636-21BB-F0C1-2ECCEFE3AD9C}"/>
              </a:ext>
            </a:extLst>
          </p:cNvPr>
          <p:cNvSpPr/>
          <p:nvPr userDrawn="1"/>
        </p:nvSpPr>
        <p:spPr>
          <a:xfrm>
            <a:off x="608076" y="198909"/>
            <a:ext cx="3258572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光伏资源分布</a:t>
            </a:r>
            <a:endParaRPr sz="408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0AC31A5D-1F6D-6711-106D-3A754EA613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2" y="1432818"/>
            <a:ext cx="7264443" cy="52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:a16="http://schemas.microsoft.com/office/drawing/2014/main" xmlns="" id="{65DBEB93-6832-124A-CC67-7EB674D577D8}"/>
              </a:ext>
            </a:extLst>
          </p:cNvPr>
          <p:cNvSpPr/>
          <p:nvPr userDrawn="1"/>
        </p:nvSpPr>
        <p:spPr>
          <a:xfrm>
            <a:off x="479804" y="842121"/>
            <a:ext cx="4987290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Distribution of light resources in Shanghai 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8">
            <a:extLst>
              <a:ext uri="{FF2B5EF4-FFF2-40B4-BE49-F238E27FC236}">
                <a16:creationId xmlns:a16="http://schemas.microsoft.com/office/drawing/2014/main" xmlns="" id="{EC5E04A7-8DDF-56C0-A85D-C34F59A792FB}"/>
              </a:ext>
            </a:extLst>
          </p:cNvPr>
          <p:cNvSpPr/>
          <p:nvPr userDrawn="1"/>
        </p:nvSpPr>
        <p:spPr>
          <a:xfrm>
            <a:off x="508660" y="198909"/>
            <a:ext cx="3781151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上海光资源分布</a:t>
            </a:r>
            <a:endParaRPr sz="408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0322820-DAD4-E0F4-4C92-790629D776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7800" y="1524000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CB5FC00A-22D8-CC58-93DB-3E00419CA483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:a16="http://schemas.microsoft.com/office/drawing/2014/main" xmlns="" id="{3797D790-8FD2-3950-2607-D9A9AF971FEA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:a16="http://schemas.microsoft.com/office/drawing/2014/main" xmlns="" id="{558F545A-5DEE-C87A-4F0B-6D6633FD1D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Rectangle 146">
            <a:extLst>
              <a:ext uri="{FF2B5EF4-FFF2-40B4-BE49-F238E27FC236}">
                <a16:creationId xmlns:a16="http://schemas.microsoft.com/office/drawing/2014/main" xmlns="" id="{C7ABEC42-ACBD-62B6-EF1E-11F859F9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Rectangle 147">
            <a:extLst>
              <a:ext uri="{FF2B5EF4-FFF2-40B4-BE49-F238E27FC236}">
                <a16:creationId xmlns:a16="http://schemas.microsoft.com/office/drawing/2014/main" xmlns="" id="{BB5EF110-DAA9-7426-E20B-03873D43C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Rectangle 148">
            <a:extLst>
              <a:ext uri="{FF2B5EF4-FFF2-40B4-BE49-F238E27FC236}">
                <a16:creationId xmlns:a16="http://schemas.microsoft.com/office/drawing/2014/main" xmlns="" id="{0477A0A5-AAF8-EE7D-A052-77BDAD5670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367">
            <a:extLst>
              <a:ext uri="{FF2B5EF4-FFF2-40B4-BE49-F238E27FC236}">
                <a16:creationId xmlns:a16="http://schemas.microsoft.com/office/drawing/2014/main" xmlns="" id="{97DE96B3-507D-EEF0-D518-857545D727C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xmlns="" id="{96C4C408-4BA4-D594-E209-328D183F8E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40D1A0DA-7523-B2B0-1817-345096731ED5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E8668796-8605-1963-C8D7-1A74C3AE4F09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xmlns="" id="{81B79E87-FFC1-6322-7E9D-785D0B22BD55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xmlns="" id="{DD04276F-BA90-0152-5EA9-2C3D763593B2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xmlns="" id="{D8BA30AD-F220-58F7-A661-5250C503F284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xmlns="" id="{E22ACA5C-4387-2143-A154-89E0C061686C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7" name="Freeform 204">
            <a:extLst>
              <a:ext uri="{FF2B5EF4-FFF2-40B4-BE49-F238E27FC236}">
                <a16:creationId xmlns:a16="http://schemas.microsoft.com/office/drawing/2014/main" xmlns="" id="{F1FFFBA4-C85D-CF97-8A9B-767934AF1889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03">
            <a:extLst>
              <a:ext uri="{FF2B5EF4-FFF2-40B4-BE49-F238E27FC236}">
                <a16:creationId xmlns:a16="http://schemas.microsoft.com/office/drawing/2014/main" xmlns="" id="{49DADEB9-08E9-AFF8-6963-DC91D0D4BE16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03">
            <a:extLst>
              <a:ext uri="{FF2B5EF4-FFF2-40B4-BE49-F238E27FC236}">
                <a16:creationId xmlns:a16="http://schemas.microsoft.com/office/drawing/2014/main" xmlns="" id="{4FD31111-3573-72DE-E3DF-E279BE46B6A3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1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3" grpId="0" bldLvl="0" animBg="1"/>
      <p:bldP spid="24" grpId="0" bldLvl="0" animBg="1"/>
      <p:bldP spid="25" grpId="0"/>
      <p:bldP spid="2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FAD7835C-84B7-C26C-F1D3-D832F55AED6B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:a16="http://schemas.microsoft.com/office/drawing/2014/main" xmlns="" id="{3B14268A-4FC0-EE40-D3ED-56FF5B0AB22E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:a16="http://schemas.microsoft.com/office/drawing/2014/main" xmlns="" id="{F721E5F6-A915-B3E3-4511-CC69A51C3F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46">
            <a:extLst>
              <a:ext uri="{FF2B5EF4-FFF2-40B4-BE49-F238E27FC236}">
                <a16:creationId xmlns:a16="http://schemas.microsoft.com/office/drawing/2014/main" xmlns="" id="{3A826AE3-FC15-8E1A-4D82-E6663F5ED2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47">
            <a:extLst>
              <a:ext uri="{FF2B5EF4-FFF2-40B4-BE49-F238E27FC236}">
                <a16:creationId xmlns:a16="http://schemas.microsoft.com/office/drawing/2014/main" xmlns="" id="{88CBE3AB-E083-D2F1-742C-38273BC06B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8">
            <a:extLst>
              <a:ext uri="{FF2B5EF4-FFF2-40B4-BE49-F238E27FC236}">
                <a16:creationId xmlns:a16="http://schemas.microsoft.com/office/drawing/2014/main" xmlns="" id="{E1430388-FFC2-43DE-ADA0-873709BD3E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367">
            <a:extLst>
              <a:ext uri="{FF2B5EF4-FFF2-40B4-BE49-F238E27FC236}">
                <a16:creationId xmlns:a16="http://schemas.microsoft.com/office/drawing/2014/main" xmlns="" id="{E61198AA-3CDB-E7C5-57E1-B8E447B26DB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xmlns="" id="{0053F953-C1A9-AB57-ECA0-9761020DD99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324226A6-4F3A-6792-9A2C-2D9FDD524A23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xmlns="" id="{00BA386C-4AAC-FDBB-7299-DEC66E81E97C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xmlns="" id="{CED56AB7-BF43-23AF-3D15-07B35A894DE8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1DF0AF5-AE2B-0E1D-5C20-DF2111D0BADF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66899DF8-0AAF-FB47-4A9B-453D22207627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B3864EA5-CC3B-76D0-297D-5D235CFF1F97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4" name="Freeform 204">
            <a:extLst>
              <a:ext uri="{FF2B5EF4-FFF2-40B4-BE49-F238E27FC236}">
                <a16:creationId xmlns:a16="http://schemas.microsoft.com/office/drawing/2014/main" xmlns="" id="{8C504D7A-4C06-EF53-F609-01E3AB501166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03">
            <a:extLst>
              <a:ext uri="{FF2B5EF4-FFF2-40B4-BE49-F238E27FC236}">
                <a16:creationId xmlns:a16="http://schemas.microsoft.com/office/drawing/2014/main" xmlns="" id="{62A1BCD2-62D2-1E9D-5258-D3243B861FA1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03">
            <a:extLst>
              <a:ext uri="{FF2B5EF4-FFF2-40B4-BE49-F238E27FC236}">
                <a16:creationId xmlns:a16="http://schemas.microsoft.com/office/drawing/2014/main" xmlns="" id="{6A648EAE-E0ED-7D12-F027-28C1B1CB0655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ldLvl="0" animBg="1"/>
      <p:bldP spid="20" grpId="0" bldLvl="0" animBg="1"/>
      <p:bldP spid="21" grpId="0" bldLvl="0" animBg="1"/>
      <p:bldP spid="22" grpId="0"/>
      <p:bldP spid="2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C9E00161-676A-C741-DF16-A6660D505415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:a16="http://schemas.microsoft.com/office/drawing/2014/main" xmlns="" id="{D766BB2A-03E5-585C-BA6B-D47CE5DFE010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:a16="http://schemas.microsoft.com/office/drawing/2014/main" xmlns="" id="{DDF78ABD-E68F-2D33-E7AD-C012F5195DA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46">
            <a:extLst>
              <a:ext uri="{FF2B5EF4-FFF2-40B4-BE49-F238E27FC236}">
                <a16:creationId xmlns:a16="http://schemas.microsoft.com/office/drawing/2014/main" xmlns="" id="{E4FCA2B1-6079-D200-AB39-88D427B0A5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47">
            <a:extLst>
              <a:ext uri="{FF2B5EF4-FFF2-40B4-BE49-F238E27FC236}">
                <a16:creationId xmlns:a16="http://schemas.microsoft.com/office/drawing/2014/main" xmlns="" id="{E5F4462D-481F-E347-E939-B46EFED2BF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8">
            <a:extLst>
              <a:ext uri="{FF2B5EF4-FFF2-40B4-BE49-F238E27FC236}">
                <a16:creationId xmlns:a16="http://schemas.microsoft.com/office/drawing/2014/main" xmlns="" id="{DBD6FA24-2F4C-8F09-4DC8-D36E0D13C6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367">
            <a:extLst>
              <a:ext uri="{FF2B5EF4-FFF2-40B4-BE49-F238E27FC236}">
                <a16:creationId xmlns:a16="http://schemas.microsoft.com/office/drawing/2014/main" xmlns="" id="{17736066-CB40-A5A3-A04A-4833F18CCB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xmlns="" id="{D732D42A-5AC8-3DFD-0B5D-1F84B8E6B2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E38F654B-697C-65A4-1128-BF043DED60AF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10kv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xmlns="" id="{284B27DF-2217-84F9-A989-9C51EC557594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xmlns="" id="{08FB1CA0-5697-A422-B8A1-D99B6C0B5CFC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AAA9F24B-23FE-EB99-F5CF-039AD228BB5C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xmlns="" id="{F93F3649-E4DF-EE3C-264F-D95000B3B692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CE829F6D-D54E-EFB0-CE77-951B84C82987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4" name="Freeform 204">
            <a:extLst>
              <a:ext uri="{FF2B5EF4-FFF2-40B4-BE49-F238E27FC236}">
                <a16:creationId xmlns:a16="http://schemas.microsoft.com/office/drawing/2014/main" xmlns="" id="{6EA9BBF9-068C-AD16-D88B-04F7F543E31F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03">
            <a:extLst>
              <a:ext uri="{FF2B5EF4-FFF2-40B4-BE49-F238E27FC236}">
                <a16:creationId xmlns:a16="http://schemas.microsoft.com/office/drawing/2014/main" xmlns="" id="{E0768D1C-2684-4A37-0554-77B955AAA09B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03">
            <a:extLst>
              <a:ext uri="{FF2B5EF4-FFF2-40B4-BE49-F238E27FC236}">
                <a16:creationId xmlns:a16="http://schemas.microsoft.com/office/drawing/2014/main" xmlns="" id="{01793833-A747-D7BF-BA85-BEA38FC4CE21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ldLvl="0" animBg="1"/>
      <p:bldP spid="20" grpId="0" bldLvl="0" animBg="1"/>
      <p:bldP spid="21" grpId="0" bldLvl="0" animBg="1"/>
      <p:bldP spid="22" grpId="0"/>
      <p:bldP spid="2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3ADF192-E477-04D8-E342-76A5AAA0F9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1" name="Shape 358">
            <a:extLst>
              <a:ext uri="{FF2B5EF4-FFF2-40B4-BE49-F238E27FC236}">
                <a16:creationId xmlns:a16="http://schemas.microsoft.com/office/drawing/2014/main" xmlns="" id="{4701F904-20BF-A10E-ACDE-A16789DD7C4F}"/>
              </a:ext>
            </a:extLst>
          </p:cNvPr>
          <p:cNvSpPr/>
          <p:nvPr userDrawn="1"/>
        </p:nvSpPr>
        <p:spPr>
          <a:xfrm>
            <a:off x="2590800" y="34290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项目概述</a:t>
            </a:r>
            <a:endParaRPr sz="4080" dirty="0"/>
          </a:p>
        </p:txBody>
      </p:sp>
      <p:sp>
        <p:nvSpPr>
          <p:cNvPr id="12" name="Shape 359">
            <a:extLst>
              <a:ext uri="{FF2B5EF4-FFF2-40B4-BE49-F238E27FC236}">
                <a16:creationId xmlns:a16="http://schemas.microsoft.com/office/drawing/2014/main" xmlns="" id="{ABAF90C9-3572-6EAA-DB40-68FC187BC639}"/>
              </a:ext>
            </a:extLst>
          </p:cNvPr>
          <p:cNvSpPr/>
          <p:nvPr userDrawn="1"/>
        </p:nvSpPr>
        <p:spPr>
          <a:xfrm>
            <a:off x="2608190" y="4070281"/>
            <a:ext cx="2264454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Project Summary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Freeform 241">
            <a:extLst>
              <a:ext uri="{FF2B5EF4-FFF2-40B4-BE49-F238E27FC236}">
                <a16:creationId xmlns:a16="http://schemas.microsoft.com/office/drawing/2014/main" xmlns="" id="{ECE4DD8E-6160-31F7-200D-F75CF55DDE22}"/>
              </a:ext>
            </a:extLst>
          </p:cNvPr>
          <p:cNvSpPr/>
          <p:nvPr userDrawn="1"/>
        </p:nvSpPr>
        <p:spPr bwMode="auto">
          <a:xfrm>
            <a:off x="3240715" y="1974446"/>
            <a:ext cx="807838" cy="953348"/>
          </a:xfrm>
          <a:custGeom>
            <a:avLst/>
            <a:gdLst>
              <a:gd name="T0" fmla="*/ 168 w 205"/>
              <a:gd name="T1" fmla="*/ 0 h 242"/>
              <a:gd name="T2" fmla="*/ 161 w 205"/>
              <a:gd name="T3" fmla="*/ 0 h 242"/>
              <a:gd name="T4" fmla="*/ 161 w 205"/>
              <a:gd name="T5" fmla="*/ 23 h 242"/>
              <a:gd name="T6" fmla="*/ 183 w 205"/>
              <a:gd name="T7" fmla="*/ 48 h 242"/>
              <a:gd name="T8" fmla="*/ 183 w 205"/>
              <a:gd name="T9" fmla="*/ 195 h 242"/>
              <a:gd name="T10" fmla="*/ 157 w 205"/>
              <a:gd name="T11" fmla="*/ 220 h 242"/>
              <a:gd name="T12" fmla="*/ 47 w 205"/>
              <a:gd name="T13" fmla="*/ 220 h 242"/>
              <a:gd name="T14" fmla="*/ 22 w 205"/>
              <a:gd name="T15" fmla="*/ 195 h 242"/>
              <a:gd name="T16" fmla="*/ 22 w 205"/>
              <a:gd name="T17" fmla="*/ 48 h 242"/>
              <a:gd name="T18" fmla="*/ 44 w 205"/>
              <a:gd name="T19" fmla="*/ 23 h 242"/>
              <a:gd name="T20" fmla="*/ 44 w 205"/>
              <a:gd name="T21" fmla="*/ 0 h 242"/>
              <a:gd name="T22" fmla="*/ 36 w 205"/>
              <a:gd name="T23" fmla="*/ 0 h 242"/>
              <a:gd name="T24" fmla="*/ 0 w 205"/>
              <a:gd name="T25" fmla="*/ 37 h 242"/>
              <a:gd name="T26" fmla="*/ 0 w 205"/>
              <a:gd name="T27" fmla="*/ 206 h 242"/>
              <a:gd name="T28" fmla="*/ 36 w 205"/>
              <a:gd name="T29" fmla="*/ 242 h 242"/>
              <a:gd name="T30" fmla="*/ 168 w 205"/>
              <a:gd name="T31" fmla="*/ 242 h 242"/>
              <a:gd name="T32" fmla="*/ 205 w 205"/>
              <a:gd name="T33" fmla="*/ 206 h 242"/>
              <a:gd name="T34" fmla="*/ 205 w 205"/>
              <a:gd name="T35" fmla="*/ 37 h 242"/>
              <a:gd name="T36" fmla="*/ 168 w 205"/>
              <a:gd name="T37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5" h="242">
                <a:moveTo>
                  <a:pt x="168" y="0"/>
                </a:moveTo>
                <a:cubicBezTo>
                  <a:pt x="161" y="0"/>
                  <a:pt x="161" y="0"/>
                  <a:pt x="161" y="0"/>
                </a:cubicBezTo>
                <a:cubicBezTo>
                  <a:pt x="161" y="23"/>
                  <a:pt x="161" y="23"/>
                  <a:pt x="161" y="23"/>
                </a:cubicBezTo>
                <a:cubicBezTo>
                  <a:pt x="173" y="24"/>
                  <a:pt x="183" y="35"/>
                  <a:pt x="183" y="48"/>
                </a:cubicBezTo>
                <a:cubicBezTo>
                  <a:pt x="183" y="195"/>
                  <a:pt x="183" y="195"/>
                  <a:pt x="183" y="195"/>
                </a:cubicBezTo>
                <a:cubicBezTo>
                  <a:pt x="183" y="209"/>
                  <a:pt x="171" y="220"/>
                  <a:pt x="15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33" y="220"/>
                  <a:pt x="22" y="209"/>
                  <a:pt x="22" y="195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35"/>
                  <a:pt x="31" y="24"/>
                  <a:pt x="44" y="23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26"/>
                  <a:pt x="16" y="242"/>
                  <a:pt x="36" y="242"/>
                </a:cubicBezTo>
                <a:cubicBezTo>
                  <a:pt x="168" y="242"/>
                  <a:pt x="168" y="242"/>
                  <a:pt x="168" y="242"/>
                </a:cubicBezTo>
                <a:cubicBezTo>
                  <a:pt x="189" y="242"/>
                  <a:pt x="205" y="226"/>
                  <a:pt x="205" y="206"/>
                </a:cubicBezTo>
                <a:cubicBezTo>
                  <a:pt x="205" y="37"/>
                  <a:pt x="205" y="37"/>
                  <a:pt x="205" y="37"/>
                </a:cubicBezTo>
                <a:cubicBezTo>
                  <a:pt x="205" y="17"/>
                  <a:pt x="189" y="0"/>
                  <a:pt x="168" y="0"/>
                </a:cubicBez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Freeform 242">
            <a:extLst>
              <a:ext uri="{FF2B5EF4-FFF2-40B4-BE49-F238E27FC236}">
                <a16:creationId xmlns:a16="http://schemas.microsoft.com/office/drawing/2014/main" xmlns="" id="{4B0AD452-145A-3A92-8A7A-590E622B71D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54866" y="2089851"/>
            <a:ext cx="579536" cy="722538"/>
          </a:xfrm>
          <a:custGeom>
            <a:avLst/>
            <a:gdLst>
              <a:gd name="T0" fmla="*/ 15 w 147"/>
              <a:gd name="T1" fmla="*/ 0 h 183"/>
              <a:gd name="T2" fmla="*/ 0 w 147"/>
              <a:gd name="T3" fmla="*/ 18 h 183"/>
              <a:gd name="T4" fmla="*/ 0 w 147"/>
              <a:gd name="T5" fmla="*/ 165 h 183"/>
              <a:gd name="T6" fmla="*/ 18 w 147"/>
              <a:gd name="T7" fmla="*/ 183 h 183"/>
              <a:gd name="T8" fmla="*/ 128 w 147"/>
              <a:gd name="T9" fmla="*/ 183 h 183"/>
              <a:gd name="T10" fmla="*/ 147 w 147"/>
              <a:gd name="T11" fmla="*/ 165 h 183"/>
              <a:gd name="T12" fmla="*/ 147 w 147"/>
              <a:gd name="T13" fmla="*/ 18 h 183"/>
              <a:gd name="T14" fmla="*/ 132 w 147"/>
              <a:gd name="T15" fmla="*/ 0 h 183"/>
              <a:gd name="T16" fmla="*/ 132 w 147"/>
              <a:gd name="T17" fmla="*/ 14 h 183"/>
              <a:gd name="T18" fmla="*/ 15 w 147"/>
              <a:gd name="T19" fmla="*/ 14 h 183"/>
              <a:gd name="T20" fmla="*/ 15 w 147"/>
              <a:gd name="T21" fmla="*/ 0 h 183"/>
              <a:gd name="T22" fmla="*/ 22 w 147"/>
              <a:gd name="T23" fmla="*/ 36 h 183"/>
              <a:gd name="T24" fmla="*/ 125 w 147"/>
              <a:gd name="T25" fmla="*/ 36 h 183"/>
              <a:gd name="T26" fmla="*/ 125 w 147"/>
              <a:gd name="T27" fmla="*/ 51 h 183"/>
              <a:gd name="T28" fmla="*/ 22 w 147"/>
              <a:gd name="T29" fmla="*/ 51 h 183"/>
              <a:gd name="T30" fmla="*/ 22 w 147"/>
              <a:gd name="T31" fmla="*/ 36 h 183"/>
              <a:gd name="T32" fmla="*/ 22 w 147"/>
              <a:gd name="T33" fmla="*/ 73 h 183"/>
              <a:gd name="T34" fmla="*/ 125 w 147"/>
              <a:gd name="T35" fmla="*/ 73 h 183"/>
              <a:gd name="T36" fmla="*/ 125 w 147"/>
              <a:gd name="T37" fmla="*/ 88 h 183"/>
              <a:gd name="T38" fmla="*/ 22 w 147"/>
              <a:gd name="T39" fmla="*/ 88 h 183"/>
              <a:gd name="T40" fmla="*/ 22 w 147"/>
              <a:gd name="T41" fmla="*/ 73 h 183"/>
              <a:gd name="T42" fmla="*/ 22 w 147"/>
              <a:gd name="T43" fmla="*/ 110 h 183"/>
              <a:gd name="T44" fmla="*/ 125 w 147"/>
              <a:gd name="T45" fmla="*/ 110 h 183"/>
              <a:gd name="T46" fmla="*/ 125 w 147"/>
              <a:gd name="T47" fmla="*/ 124 h 183"/>
              <a:gd name="T48" fmla="*/ 22 w 147"/>
              <a:gd name="T49" fmla="*/ 124 h 183"/>
              <a:gd name="T50" fmla="*/ 22 w 147"/>
              <a:gd name="T51" fmla="*/ 11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7" h="183">
                <a:moveTo>
                  <a:pt x="15" y="0"/>
                </a:moveTo>
                <a:cubicBezTo>
                  <a:pt x="6" y="2"/>
                  <a:pt x="0" y="9"/>
                  <a:pt x="0" y="18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5"/>
                  <a:pt x="8" y="183"/>
                  <a:pt x="18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38" y="183"/>
                  <a:pt x="147" y="175"/>
                  <a:pt x="147" y="165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7" y="9"/>
                  <a:pt x="140" y="2"/>
                  <a:pt x="132" y="0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0"/>
                </a:lnTo>
                <a:close/>
                <a:moveTo>
                  <a:pt x="22" y="36"/>
                </a:moveTo>
                <a:cubicBezTo>
                  <a:pt x="125" y="36"/>
                  <a:pt x="125" y="36"/>
                  <a:pt x="125" y="36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22" y="51"/>
                  <a:pt x="22" y="51"/>
                  <a:pt x="22" y="51"/>
                </a:cubicBezTo>
                <a:lnTo>
                  <a:pt x="22" y="36"/>
                </a:lnTo>
                <a:close/>
                <a:moveTo>
                  <a:pt x="22" y="73"/>
                </a:moveTo>
                <a:cubicBezTo>
                  <a:pt x="125" y="73"/>
                  <a:pt x="125" y="73"/>
                  <a:pt x="125" y="73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22" y="88"/>
                  <a:pt x="22" y="88"/>
                  <a:pt x="22" y="88"/>
                </a:cubicBezTo>
                <a:lnTo>
                  <a:pt x="22" y="73"/>
                </a:lnTo>
                <a:close/>
                <a:moveTo>
                  <a:pt x="22" y="110"/>
                </a:moveTo>
                <a:cubicBezTo>
                  <a:pt x="125" y="110"/>
                  <a:pt x="125" y="110"/>
                  <a:pt x="125" y="110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22" y="124"/>
                  <a:pt x="22" y="124"/>
                  <a:pt x="22" y="124"/>
                </a:cubicBezTo>
                <a:lnTo>
                  <a:pt x="22" y="11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Freeform 243">
            <a:extLst>
              <a:ext uri="{FF2B5EF4-FFF2-40B4-BE49-F238E27FC236}">
                <a16:creationId xmlns:a16="http://schemas.microsoft.com/office/drawing/2014/main" xmlns="" id="{48F97586-333A-FC7F-A537-0BB767E4C7E0}"/>
              </a:ext>
            </a:extLst>
          </p:cNvPr>
          <p:cNvSpPr/>
          <p:nvPr userDrawn="1"/>
        </p:nvSpPr>
        <p:spPr bwMode="auto">
          <a:xfrm>
            <a:off x="3441420" y="1828800"/>
            <a:ext cx="406427" cy="260917"/>
          </a:xfrm>
          <a:custGeom>
            <a:avLst/>
            <a:gdLst>
              <a:gd name="T0" fmla="*/ 103 w 103"/>
              <a:gd name="T1" fmla="*/ 30 h 66"/>
              <a:gd name="T2" fmla="*/ 81 w 103"/>
              <a:gd name="T3" fmla="*/ 30 h 66"/>
              <a:gd name="T4" fmla="*/ 51 w 103"/>
              <a:gd name="T5" fmla="*/ 0 h 66"/>
              <a:gd name="T6" fmla="*/ 22 w 103"/>
              <a:gd name="T7" fmla="*/ 30 h 66"/>
              <a:gd name="T8" fmla="*/ 0 w 103"/>
              <a:gd name="T9" fmla="*/ 30 h 66"/>
              <a:gd name="T10" fmla="*/ 0 w 103"/>
              <a:gd name="T11" fmla="*/ 66 h 66"/>
              <a:gd name="T12" fmla="*/ 103 w 103"/>
              <a:gd name="T13" fmla="*/ 66 h 66"/>
              <a:gd name="T14" fmla="*/ 103 w 103"/>
              <a:gd name="T15" fmla="*/ 3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66">
                <a:moveTo>
                  <a:pt x="103" y="30"/>
                </a:moveTo>
                <a:cubicBezTo>
                  <a:pt x="81" y="30"/>
                  <a:pt x="81" y="30"/>
                  <a:pt x="81" y="30"/>
                </a:cubicBezTo>
                <a:cubicBezTo>
                  <a:pt x="81" y="13"/>
                  <a:pt x="68" y="0"/>
                  <a:pt x="51" y="0"/>
                </a:cubicBezTo>
                <a:cubicBezTo>
                  <a:pt x="35" y="0"/>
                  <a:pt x="22" y="13"/>
                  <a:pt x="22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6"/>
                  <a:pt x="0" y="66"/>
                  <a:pt x="0" y="66"/>
                </a:cubicBezTo>
                <a:cubicBezTo>
                  <a:pt x="103" y="66"/>
                  <a:pt x="103" y="66"/>
                  <a:pt x="103" y="66"/>
                </a:cubicBezTo>
                <a:lnTo>
                  <a:pt x="103" y="3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Oval 20">
            <a:extLst>
              <a:ext uri="{FF2B5EF4-FFF2-40B4-BE49-F238E27FC236}">
                <a16:creationId xmlns:a16="http://schemas.microsoft.com/office/drawing/2014/main" xmlns="" id="{C80F44BB-9D0B-7C37-85A2-80FCED5A9646}"/>
              </a:ext>
            </a:extLst>
          </p:cNvPr>
          <p:cNvSpPr/>
          <p:nvPr userDrawn="1"/>
        </p:nvSpPr>
        <p:spPr>
          <a:xfrm>
            <a:off x="1889503" y="3429000"/>
            <a:ext cx="632867" cy="632626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79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005B890-127F-61EA-D7FD-B87576168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1" name="Shape 358">
            <a:extLst>
              <a:ext uri="{FF2B5EF4-FFF2-40B4-BE49-F238E27FC236}">
                <a16:creationId xmlns:a16="http://schemas.microsoft.com/office/drawing/2014/main" xmlns="" id="{B9B8099C-196C-B14A-161C-4AD5195C66A6}"/>
              </a:ext>
            </a:extLst>
          </p:cNvPr>
          <p:cNvSpPr/>
          <p:nvPr userDrawn="1"/>
        </p:nvSpPr>
        <p:spPr>
          <a:xfrm>
            <a:off x="3283479" y="3124200"/>
            <a:ext cx="1168256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选型</a:t>
            </a:r>
            <a:endParaRPr sz="4080" dirty="0"/>
          </a:p>
        </p:txBody>
      </p:sp>
      <p:sp>
        <p:nvSpPr>
          <p:cNvPr id="12" name="Shape 359">
            <a:extLst>
              <a:ext uri="{FF2B5EF4-FFF2-40B4-BE49-F238E27FC236}">
                <a16:creationId xmlns:a16="http://schemas.microsoft.com/office/drawing/2014/main" xmlns="" id="{9F3853E2-D1B0-E980-FB3F-7FA790CA6DB7}"/>
              </a:ext>
            </a:extLst>
          </p:cNvPr>
          <p:cNvSpPr/>
          <p:nvPr userDrawn="1"/>
        </p:nvSpPr>
        <p:spPr>
          <a:xfrm>
            <a:off x="2760899" y="3849478"/>
            <a:ext cx="2701368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Equipment Selection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DE73B533-BA67-E549-C48F-CFBFA8BBC6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29000" y="1665143"/>
            <a:ext cx="1026754" cy="990600"/>
          </a:xfrm>
          <a:custGeom>
            <a:avLst/>
            <a:gdLst>
              <a:gd name="T0" fmla="*/ 42 w 138"/>
              <a:gd name="T1" fmla="*/ 108 h 134"/>
              <a:gd name="T2" fmla="*/ 65 w 138"/>
              <a:gd name="T3" fmla="*/ 108 h 134"/>
              <a:gd name="T4" fmla="*/ 41 w 138"/>
              <a:gd name="T5" fmla="*/ 134 h 134"/>
              <a:gd name="T6" fmla="*/ 97 w 138"/>
              <a:gd name="T7" fmla="*/ 126 h 134"/>
              <a:gd name="T8" fmla="*/ 75 w 138"/>
              <a:gd name="T9" fmla="*/ 108 h 134"/>
              <a:gd name="T10" fmla="*/ 107 w 138"/>
              <a:gd name="T11" fmla="*/ 108 h 134"/>
              <a:gd name="T12" fmla="*/ 138 w 138"/>
              <a:gd name="T13" fmla="*/ 98 h 134"/>
              <a:gd name="T14" fmla="*/ 101 w 138"/>
              <a:gd name="T15" fmla="*/ 0 h 134"/>
              <a:gd name="T16" fmla="*/ 48 w 138"/>
              <a:gd name="T17" fmla="*/ 0 h 134"/>
              <a:gd name="T18" fmla="*/ 7 w 138"/>
              <a:gd name="T19" fmla="*/ 40 h 134"/>
              <a:gd name="T20" fmla="*/ 5 w 138"/>
              <a:gd name="T21" fmla="*/ 60 h 134"/>
              <a:gd name="T22" fmla="*/ 0 w 138"/>
              <a:gd name="T23" fmla="*/ 98 h 134"/>
              <a:gd name="T24" fmla="*/ 12 w 138"/>
              <a:gd name="T25" fmla="*/ 71 h 134"/>
              <a:gd name="T26" fmla="*/ 16 w 138"/>
              <a:gd name="T27" fmla="*/ 53 h 134"/>
              <a:gd name="T28" fmla="*/ 34 w 138"/>
              <a:gd name="T29" fmla="*/ 69 h 134"/>
              <a:gd name="T30" fmla="*/ 16 w 138"/>
              <a:gd name="T31" fmla="*/ 32 h 134"/>
              <a:gd name="T32" fmla="*/ 37 w 138"/>
              <a:gd name="T33" fmla="*/ 31 h 134"/>
              <a:gd name="T34" fmla="*/ 15 w 138"/>
              <a:gd name="T35" fmla="*/ 45 h 134"/>
              <a:gd name="T36" fmla="*/ 122 w 138"/>
              <a:gd name="T37" fmla="*/ 32 h 134"/>
              <a:gd name="T38" fmla="*/ 104 w 138"/>
              <a:gd name="T39" fmla="*/ 45 h 134"/>
              <a:gd name="T40" fmla="*/ 103 w 138"/>
              <a:gd name="T41" fmla="*/ 30 h 134"/>
              <a:gd name="T42" fmla="*/ 126 w 138"/>
              <a:gd name="T43" fmla="*/ 70 h 134"/>
              <a:gd name="T44" fmla="*/ 104 w 138"/>
              <a:gd name="T45" fmla="*/ 69 h 134"/>
              <a:gd name="T46" fmla="*/ 122 w 138"/>
              <a:gd name="T47" fmla="*/ 53 h 134"/>
              <a:gd name="T48" fmla="*/ 130 w 138"/>
              <a:gd name="T49" fmla="*/ 100 h 134"/>
              <a:gd name="T50" fmla="*/ 104 w 138"/>
              <a:gd name="T51" fmla="*/ 81 h 134"/>
              <a:gd name="T52" fmla="*/ 128 w 138"/>
              <a:gd name="T53" fmla="*/ 81 h 134"/>
              <a:gd name="T54" fmla="*/ 75 w 138"/>
              <a:gd name="T55" fmla="*/ 100 h 134"/>
              <a:gd name="T56" fmla="*/ 94 w 138"/>
              <a:gd name="T57" fmla="*/ 79 h 134"/>
              <a:gd name="T58" fmla="*/ 42 w 138"/>
              <a:gd name="T59" fmla="*/ 70 h 134"/>
              <a:gd name="T60" fmla="*/ 65 w 138"/>
              <a:gd name="T61" fmla="*/ 55 h 134"/>
              <a:gd name="T62" fmla="*/ 43 w 138"/>
              <a:gd name="T63" fmla="*/ 71 h 134"/>
              <a:gd name="T64" fmla="*/ 94 w 138"/>
              <a:gd name="T65" fmla="*/ 71 h 134"/>
              <a:gd name="T66" fmla="*/ 75 w 138"/>
              <a:gd name="T67" fmla="*/ 53 h 134"/>
              <a:gd name="T68" fmla="*/ 94 w 138"/>
              <a:gd name="T69" fmla="*/ 44 h 134"/>
              <a:gd name="T70" fmla="*/ 73 w 138"/>
              <a:gd name="T71" fmla="*/ 44 h 134"/>
              <a:gd name="T72" fmla="*/ 93 w 138"/>
              <a:gd name="T73" fmla="*/ 32 h 134"/>
              <a:gd name="T74" fmla="*/ 45 w 138"/>
              <a:gd name="T75" fmla="*/ 45 h 134"/>
              <a:gd name="T76" fmla="*/ 47 w 138"/>
              <a:gd name="T77" fmla="*/ 30 h 134"/>
              <a:gd name="T78" fmla="*/ 41 w 138"/>
              <a:gd name="T79" fmla="*/ 99 h 134"/>
              <a:gd name="T80" fmla="*/ 65 w 138"/>
              <a:gd name="T81" fmla="*/ 81 h 134"/>
              <a:gd name="T82" fmla="*/ 41 w 138"/>
              <a:gd name="T83" fmla="*/ 100 h 134"/>
              <a:gd name="T84" fmla="*/ 120 w 138"/>
              <a:gd name="T85" fmla="*/ 21 h 134"/>
              <a:gd name="T86" fmla="*/ 100 w 138"/>
              <a:gd name="T87" fmla="*/ 10 h 134"/>
              <a:gd name="T88" fmla="*/ 90 w 138"/>
              <a:gd name="T89" fmla="*/ 8 h 134"/>
              <a:gd name="T90" fmla="*/ 91 w 138"/>
              <a:gd name="T91" fmla="*/ 22 h 134"/>
              <a:gd name="T92" fmla="*/ 75 w 138"/>
              <a:gd name="T93" fmla="*/ 8 h 134"/>
              <a:gd name="T94" fmla="*/ 65 w 138"/>
              <a:gd name="T95" fmla="*/ 20 h 134"/>
              <a:gd name="T96" fmla="*/ 45 w 138"/>
              <a:gd name="T97" fmla="*/ 20 h 134"/>
              <a:gd name="T98" fmla="*/ 19 w 138"/>
              <a:gd name="T99" fmla="*/ 11 h 134"/>
              <a:gd name="T100" fmla="*/ 38 w 138"/>
              <a:gd name="T101" fmla="*/ 10 h 134"/>
              <a:gd name="T102" fmla="*/ 18 w 138"/>
              <a:gd name="T103" fmla="*/ 21 h 134"/>
              <a:gd name="T104" fmla="*/ 10 w 138"/>
              <a:gd name="T105" fmla="*/ 81 h 134"/>
              <a:gd name="T106" fmla="*/ 34 w 138"/>
              <a:gd name="T107" fmla="*/ 81 h 134"/>
              <a:gd name="T108" fmla="*/ 8 w 138"/>
              <a:gd name="T109" fmla="*/ 10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8" h="134">
                <a:moveTo>
                  <a:pt x="9" y="108"/>
                </a:moveTo>
                <a:cubicBezTo>
                  <a:pt x="31" y="108"/>
                  <a:pt x="31" y="108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39" y="126"/>
                  <a:pt x="37" y="128"/>
                  <a:pt x="37" y="130"/>
                </a:cubicBezTo>
                <a:cubicBezTo>
                  <a:pt x="37" y="133"/>
                  <a:pt x="39" y="134"/>
                  <a:pt x="41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9" y="134"/>
                  <a:pt x="101" y="133"/>
                  <a:pt x="101" y="130"/>
                </a:cubicBezTo>
                <a:cubicBezTo>
                  <a:pt x="101" y="128"/>
                  <a:pt x="99" y="126"/>
                  <a:pt x="97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2" y="108"/>
                  <a:pt x="134" y="107"/>
                  <a:pt x="136" y="105"/>
                </a:cubicBezTo>
                <a:cubicBezTo>
                  <a:pt x="136" y="105"/>
                  <a:pt x="136" y="104"/>
                  <a:pt x="137" y="104"/>
                </a:cubicBezTo>
                <a:cubicBezTo>
                  <a:pt x="138" y="102"/>
                  <a:pt x="138" y="100"/>
                  <a:pt x="138" y="98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6" y="4"/>
                  <a:pt x="122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6" y="0"/>
                  <a:pt x="12" y="4"/>
                  <a:pt x="11" y="1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54"/>
                  <a:pt x="6" y="54"/>
                  <a:pt x="6" y="54"/>
                </a:cubicBezTo>
                <a:cubicBezTo>
                  <a:pt x="5" y="60"/>
                  <a:pt x="5" y="60"/>
                  <a:pt x="5" y="60"/>
                </a:cubicBezTo>
                <a:cubicBezTo>
                  <a:pt x="2" y="80"/>
                  <a:pt x="2" y="80"/>
                  <a:pt x="2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94"/>
                  <a:pt x="1" y="94"/>
                  <a:pt x="1" y="94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1" y="104"/>
                  <a:pt x="2" y="105"/>
                </a:cubicBezTo>
                <a:cubicBezTo>
                  <a:pt x="4" y="107"/>
                  <a:pt x="6" y="108"/>
                  <a:pt x="9" y="108"/>
                </a:cubicBezTo>
                <a:close/>
                <a:moveTo>
                  <a:pt x="12" y="71"/>
                </a:moveTo>
                <a:cubicBezTo>
                  <a:pt x="12" y="71"/>
                  <a:pt x="12" y="71"/>
                  <a:pt x="12" y="70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54"/>
                  <a:pt x="15" y="53"/>
                  <a:pt x="16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5" y="53"/>
                  <a:pt x="35" y="54"/>
                </a:cubicBezTo>
                <a:cubicBezTo>
                  <a:pt x="35" y="54"/>
                  <a:pt x="35" y="54"/>
                  <a:pt x="35" y="5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3" y="71"/>
                  <a:pt x="32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2" y="71"/>
                  <a:pt x="12" y="71"/>
                  <a:pt x="12" y="71"/>
                </a:cubicBezTo>
                <a:close/>
                <a:moveTo>
                  <a:pt x="16" y="32"/>
                </a:moveTo>
                <a:cubicBezTo>
                  <a:pt x="17" y="31"/>
                  <a:pt x="18" y="30"/>
                  <a:pt x="19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7" y="30"/>
                  <a:pt x="37" y="31"/>
                  <a:pt x="37" y="3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4"/>
                  <a:pt x="35" y="45"/>
                  <a:pt x="34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5"/>
                </a:cubicBezTo>
                <a:cubicBezTo>
                  <a:pt x="15" y="45"/>
                  <a:pt x="15" y="44"/>
                  <a:pt x="15" y="44"/>
                </a:cubicBezTo>
                <a:cubicBezTo>
                  <a:pt x="16" y="39"/>
                  <a:pt x="16" y="39"/>
                  <a:pt x="16" y="39"/>
                </a:cubicBezTo>
                <a:lnTo>
                  <a:pt x="16" y="32"/>
                </a:lnTo>
                <a:close/>
                <a:moveTo>
                  <a:pt x="122" y="32"/>
                </a:move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5"/>
                  <a:pt x="123" y="45"/>
                </a:cubicBezTo>
                <a:cubicBezTo>
                  <a:pt x="123" y="45"/>
                  <a:pt x="122" y="45"/>
                  <a:pt x="122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2" y="44"/>
                  <a:pt x="102" y="43"/>
                </a:cubicBezTo>
                <a:cubicBezTo>
                  <a:pt x="101" y="31"/>
                  <a:pt x="101" y="31"/>
                  <a:pt x="101" y="31"/>
                </a:cubicBezTo>
                <a:cubicBezTo>
                  <a:pt x="101" y="31"/>
                  <a:pt x="101" y="30"/>
                  <a:pt x="102" y="30"/>
                </a:cubicBezTo>
                <a:cubicBezTo>
                  <a:pt x="102" y="30"/>
                  <a:pt x="102" y="30"/>
                  <a:pt x="103" y="3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0" y="30"/>
                  <a:pt x="121" y="31"/>
                  <a:pt x="122" y="32"/>
                </a:cubicBezTo>
                <a:close/>
                <a:moveTo>
                  <a:pt x="124" y="55"/>
                </a:moveTo>
                <a:cubicBezTo>
                  <a:pt x="126" y="70"/>
                  <a:pt x="126" y="70"/>
                  <a:pt x="126" y="70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71"/>
                  <a:pt x="126" y="71"/>
                  <a:pt x="125" y="71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1"/>
                  <a:pt x="104" y="70"/>
                  <a:pt x="104" y="6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3" y="53"/>
                  <a:pt x="104" y="53"/>
                  <a:pt x="104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3" y="53"/>
                  <a:pt x="124" y="54"/>
                  <a:pt x="124" y="55"/>
                </a:cubicBezTo>
                <a:close/>
                <a:moveTo>
                  <a:pt x="128" y="81"/>
                </a:moveTo>
                <a:cubicBezTo>
                  <a:pt x="130" y="99"/>
                  <a:pt x="130" y="99"/>
                  <a:pt x="130" y="99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00"/>
                  <a:pt x="129" y="100"/>
                  <a:pt x="129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6" y="100"/>
                  <a:pt x="105" y="100"/>
                  <a:pt x="105" y="9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4" y="80"/>
                  <a:pt x="104" y="80"/>
                  <a:pt x="105" y="80"/>
                </a:cubicBezTo>
                <a:cubicBezTo>
                  <a:pt x="105" y="80"/>
                  <a:pt x="105" y="79"/>
                  <a:pt x="106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9"/>
                  <a:pt x="128" y="80"/>
                  <a:pt x="128" y="81"/>
                </a:cubicBezTo>
                <a:close/>
                <a:moveTo>
                  <a:pt x="97" y="99"/>
                </a:moveTo>
                <a:cubicBezTo>
                  <a:pt x="97" y="100"/>
                  <a:pt x="97" y="100"/>
                  <a:pt x="97" y="100"/>
                </a:cubicBezTo>
                <a:cubicBezTo>
                  <a:pt x="97" y="100"/>
                  <a:pt x="97" y="100"/>
                  <a:pt x="96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4" y="100"/>
                  <a:pt x="73" y="100"/>
                  <a:pt x="73" y="99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0"/>
                  <a:pt x="74" y="79"/>
                  <a:pt x="75" y="79"/>
                </a:cubicBezTo>
                <a:cubicBezTo>
                  <a:pt x="94" y="79"/>
                  <a:pt x="94" y="79"/>
                  <a:pt x="94" y="79"/>
                </a:cubicBezTo>
                <a:cubicBezTo>
                  <a:pt x="95" y="79"/>
                  <a:pt x="96" y="80"/>
                  <a:pt x="96" y="81"/>
                </a:cubicBezTo>
                <a:lnTo>
                  <a:pt x="97" y="99"/>
                </a:lnTo>
                <a:close/>
                <a:moveTo>
                  <a:pt x="43" y="71"/>
                </a:moveTo>
                <a:cubicBezTo>
                  <a:pt x="43" y="71"/>
                  <a:pt x="42" y="70"/>
                  <a:pt x="42" y="70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4"/>
                  <a:pt x="44" y="53"/>
                  <a:pt x="45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5" y="54"/>
                  <a:pt x="65" y="55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1"/>
                  <a:pt x="64" y="71"/>
                  <a:pt x="63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3" y="71"/>
                </a:cubicBezTo>
                <a:close/>
                <a:moveTo>
                  <a:pt x="95" y="55"/>
                </a:move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5" y="71"/>
                  <a:pt x="95" y="71"/>
                </a:cubicBezTo>
                <a:cubicBezTo>
                  <a:pt x="95" y="71"/>
                  <a:pt x="95" y="71"/>
                  <a:pt x="94" y="71"/>
                </a:cubicBezTo>
                <a:cubicBezTo>
                  <a:pt x="75" y="71"/>
                  <a:pt x="75" y="71"/>
                  <a:pt x="75" y="71"/>
                </a:cubicBezTo>
                <a:cubicBezTo>
                  <a:pt x="74" y="71"/>
                  <a:pt x="73" y="71"/>
                  <a:pt x="73" y="70"/>
                </a:cubicBezTo>
                <a:cubicBezTo>
                  <a:pt x="73" y="55"/>
                  <a:pt x="73" y="55"/>
                  <a:pt x="73" y="55"/>
                </a:cubicBezTo>
                <a:cubicBezTo>
                  <a:pt x="73" y="54"/>
                  <a:pt x="74" y="53"/>
                  <a:pt x="7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3"/>
                  <a:pt x="95" y="54"/>
                  <a:pt x="95" y="55"/>
                </a:cubicBezTo>
                <a:close/>
                <a:moveTo>
                  <a:pt x="93" y="32"/>
                </a:moveTo>
                <a:cubicBezTo>
                  <a:pt x="94" y="44"/>
                  <a:pt x="94" y="44"/>
                  <a:pt x="94" y="44"/>
                </a:cubicBezTo>
                <a:cubicBezTo>
                  <a:pt x="94" y="44"/>
                  <a:pt x="94" y="45"/>
                  <a:pt x="94" y="45"/>
                </a:cubicBezTo>
                <a:cubicBezTo>
                  <a:pt x="94" y="45"/>
                  <a:pt x="93" y="45"/>
                  <a:pt x="93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4" y="45"/>
                  <a:pt x="73" y="45"/>
                  <a:pt x="73" y="4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1"/>
                  <a:pt x="74" y="30"/>
                  <a:pt x="75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2" y="30"/>
                  <a:pt x="93" y="31"/>
                  <a:pt x="93" y="32"/>
                </a:cubicBezTo>
                <a:close/>
                <a:moveTo>
                  <a:pt x="65" y="31"/>
                </a:moveTo>
                <a:cubicBezTo>
                  <a:pt x="65" y="44"/>
                  <a:pt x="65" y="44"/>
                  <a:pt x="65" y="44"/>
                </a:cubicBezTo>
                <a:cubicBezTo>
                  <a:pt x="65" y="45"/>
                  <a:pt x="64" y="45"/>
                  <a:pt x="63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4"/>
                  <a:pt x="44" y="44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1"/>
                  <a:pt x="46" y="30"/>
                  <a:pt x="47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4" y="30"/>
                  <a:pt x="65" y="31"/>
                  <a:pt x="65" y="31"/>
                </a:cubicBezTo>
                <a:close/>
                <a:moveTo>
                  <a:pt x="41" y="100"/>
                </a:moveTo>
                <a:cubicBezTo>
                  <a:pt x="41" y="100"/>
                  <a:pt x="41" y="100"/>
                  <a:pt x="41" y="99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80"/>
                  <a:pt x="43" y="79"/>
                  <a:pt x="4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9"/>
                  <a:pt x="65" y="80"/>
                  <a:pt x="65" y="81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100"/>
                  <a:pt x="64" y="100"/>
                  <a:pt x="63" y="100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1" y="100"/>
                  <a:pt x="41" y="100"/>
                  <a:pt x="41" y="100"/>
                </a:cubicBezTo>
                <a:close/>
                <a:moveTo>
                  <a:pt x="117" y="8"/>
                </a:moveTo>
                <a:cubicBezTo>
                  <a:pt x="118" y="8"/>
                  <a:pt x="119" y="9"/>
                  <a:pt x="119" y="1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2"/>
                  <a:pt x="120" y="22"/>
                  <a:pt x="119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1" y="8"/>
                  <a:pt x="101" y="8"/>
                </a:cubicBezTo>
                <a:lnTo>
                  <a:pt x="117" y="8"/>
                </a:lnTo>
                <a:close/>
                <a:moveTo>
                  <a:pt x="90" y="8"/>
                </a:moveTo>
                <a:cubicBezTo>
                  <a:pt x="91" y="8"/>
                  <a:pt x="92" y="9"/>
                  <a:pt x="92" y="1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2" y="21"/>
                  <a:pt x="92" y="21"/>
                </a:cubicBezTo>
                <a:cubicBezTo>
                  <a:pt x="92" y="22"/>
                  <a:pt x="92" y="22"/>
                  <a:pt x="91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4" y="22"/>
                  <a:pt x="73" y="21"/>
                  <a:pt x="73" y="20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9"/>
                  <a:pt x="74" y="8"/>
                  <a:pt x="75" y="8"/>
                </a:cubicBezTo>
                <a:lnTo>
                  <a:pt x="90" y="8"/>
                </a:lnTo>
                <a:close/>
                <a:moveTo>
                  <a:pt x="63" y="8"/>
                </a:moveTo>
                <a:cubicBezTo>
                  <a:pt x="64" y="8"/>
                  <a:pt x="65" y="9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21"/>
                  <a:pt x="64" y="22"/>
                  <a:pt x="6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5" y="21"/>
                  <a:pt x="45" y="2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lnTo>
                  <a:pt x="63" y="8"/>
                </a:lnTo>
                <a:close/>
                <a:moveTo>
                  <a:pt x="19" y="11"/>
                </a:moveTo>
                <a:cubicBezTo>
                  <a:pt x="19" y="9"/>
                  <a:pt x="20" y="8"/>
                  <a:pt x="21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8" y="9"/>
                  <a:pt x="38" y="9"/>
                </a:cubicBezTo>
                <a:cubicBezTo>
                  <a:pt x="38" y="9"/>
                  <a:pt x="38" y="9"/>
                  <a:pt x="38" y="1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6" y="22"/>
                  <a:pt x="35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8" y="22"/>
                  <a:pt x="18" y="22"/>
                  <a:pt x="18" y="21"/>
                </a:cubicBezTo>
                <a:cubicBezTo>
                  <a:pt x="18" y="21"/>
                  <a:pt x="18" y="21"/>
                  <a:pt x="18" y="21"/>
                </a:cubicBezTo>
                <a:lnTo>
                  <a:pt x="19" y="11"/>
                </a:lnTo>
                <a:close/>
                <a:moveTo>
                  <a:pt x="9" y="95"/>
                </a:moveTo>
                <a:cubicBezTo>
                  <a:pt x="10" y="81"/>
                  <a:pt x="10" y="81"/>
                  <a:pt x="10" y="81"/>
                </a:cubicBezTo>
                <a:cubicBezTo>
                  <a:pt x="10" y="80"/>
                  <a:pt x="12" y="79"/>
                  <a:pt x="1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79"/>
                  <a:pt x="33" y="80"/>
                  <a:pt x="33" y="80"/>
                </a:cubicBezTo>
                <a:cubicBezTo>
                  <a:pt x="34" y="80"/>
                  <a:pt x="34" y="80"/>
                  <a:pt x="34" y="81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0"/>
                  <a:pt x="32" y="100"/>
                  <a:pt x="31" y="100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0"/>
                  <a:pt x="8" y="100"/>
                  <a:pt x="8" y="100"/>
                </a:cubicBezTo>
                <a:cubicBezTo>
                  <a:pt x="8" y="100"/>
                  <a:pt x="8" y="100"/>
                  <a:pt x="8" y="99"/>
                </a:cubicBezTo>
                <a:lnTo>
                  <a:pt x="9" y="9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66A90454-C34C-11A3-4A28-45D96037CE2F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A3B45"/>
                </a:solidFill>
                <a:cs typeface="造字工房悦黑（非商用）常规体" pitchFamily="50" charset="-122"/>
              </a:rPr>
              <a:t>3</a:t>
            </a:r>
            <a:endParaRPr lang="en-US" sz="2400" dirty="0">
              <a:solidFill>
                <a:srgbClr val="3A3B45"/>
              </a:solidFill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5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121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DF1A956-AE26-3C66-6655-71EC2799B714}"/>
              </a:ext>
            </a:extLst>
          </p:cNvPr>
          <p:cNvSpPr txBox="1"/>
          <p:nvPr userDrawn="1"/>
        </p:nvSpPr>
        <p:spPr>
          <a:xfrm>
            <a:off x="431231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天合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660W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 descr="VertexModules">
            <a:extLst>
              <a:ext uri="{FF2B5EF4-FFF2-40B4-BE49-F238E27FC236}">
                <a16:creationId xmlns:a16="http://schemas.microsoft.com/office/drawing/2014/main" xmlns="" id="{FD09E6FF-9458-A0A0-0EC4-9AC65213AF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95550" y="2827020"/>
            <a:ext cx="2249805" cy="3517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9E0A245-FB74-DF1D-4B42-3ED2FE4704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44335" y="3035300"/>
            <a:ext cx="3251200" cy="1181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6662A96-A7EA-7F7F-9740-7B99F15427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7835" y="4781550"/>
            <a:ext cx="3124200" cy="12573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17827271-EEC3-D224-46B2-D6EB9C96DB90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08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034C1B7-B5B9-EC5D-BAF1-005552ADA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0F8EFFF3-980F-541A-56C0-C9B8EB901455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905561C0-2E41-F9A3-7AF3-986269ACB546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xmlns="" id="{71CA4BC2-769E-8563-3A4F-ED8B7AA125B5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7" name="Straight Connector 32">
              <a:extLst>
                <a:ext uri="{FF2B5EF4-FFF2-40B4-BE49-F238E27FC236}">
                  <a16:creationId xmlns:a16="http://schemas.microsoft.com/office/drawing/2014/main" xmlns="" id="{13C357AD-1160-4282-EACC-677F2CA5836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38F73AC1-9801-FAC5-BDDA-30BE76A75A73}"/>
              </a:ext>
            </a:extLst>
          </p:cNvPr>
          <p:cNvSpPr txBox="1"/>
          <p:nvPr userDrawn="1"/>
        </p:nvSpPr>
        <p:spPr>
          <a:xfrm>
            <a:off x="4014435" y="379256"/>
            <a:ext cx="2411194" cy="57146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zh-CN" altLang="en-US" sz="33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</a:t>
            </a:r>
            <a:r>
              <a:rPr lang="zh-CN" altLang="en-US" sz="4000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目录</a:t>
            </a:r>
            <a:endParaRPr lang="en-US" sz="4000" dirty="0">
              <a:solidFill>
                <a:srgbClr val="DF202C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D516623-174F-0047-30FE-B30339F5A61E}"/>
              </a:ext>
            </a:extLst>
          </p:cNvPr>
          <p:cNvSpPr txBox="1"/>
          <p:nvPr userDrawn="1"/>
        </p:nvSpPr>
        <p:spPr>
          <a:xfrm>
            <a:off x="2529512" y="4378117"/>
            <a:ext cx="1484923" cy="163571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勘察设计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航拍图片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项目信息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光资源分布情况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algn="l">
              <a:lnSpc>
                <a:spcPct val="120000"/>
              </a:lnSpc>
            </a:pPr>
            <a:endParaRPr lang="en-US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CA8EF890-ED6B-95D3-66FE-F6A30F92EE52}"/>
              </a:ext>
            </a:extLst>
          </p:cNvPr>
          <p:cNvSpPr txBox="1"/>
          <p:nvPr userDrawn="1"/>
        </p:nvSpPr>
        <p:spPr>
          <a:xfrm>
            <a:off x="6197680" y="4378118"/>
            <a:ext cx="1448509" cy="17062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设备选型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太阳能组件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光伏逆变器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支架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线缆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2B7B52C2-6B4F-854B-6975-DCD9BF007744}"/>
              </a:ext>
            </a:extLst>
          </p:cNvPr>
          <p:cNvSpPr txBox="1"/>
          <p:nvPr userDrawn="1"/>
        </p:nvSpPr>
        <p:spPr>
          <a:xfrm>
            <a:off x="8047345" y="4355861"/>
            <a:ext cx="1410417" cy="1756456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施工</a:t>
            </a:r>
            <a:r>
              <a:rPr lang="en-US" altLang="zh-CN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&amp;</a:t>
            </a:r>
            <a:r>
              <a:rPr lang="zh-CN" altLang="en-US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并网</a:t>
            </a:r>
            <a:endParaRPr lang="en-US" sz="1735" dirty="0">
              <a:solidFill>
                <a:schemeClr val="tx1">
                  <a:lumMod val="65000"/>
                  <a:lumOff val="35000"/>
                </a:schemeClr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安装细节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流程图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</p:txBody>
      </p:sp>
      <p:sp>
        <p:nvSpPr>
          <p:cNvPr id="13" name="Oval 19">
            <a:extLst>
              <a:ext uri="{FF2B5EF4-FFF2-40B4-BE49-F238E27FC236}">
                <a16:creationId xmlns:a16="http://schemas.microsoft.com/office/drawing/2014/main" xmlns="" id="{7616A24A-64B3-40A8-B403-1A26B7AFFDAC}"/>
              </a:ext>
            </a:extLst>
          </p:cNvPr>
          <p:cNvSpPr/>
          <p:nvPr userDrawn="1"/>
        </p:nvSpPr>
        <p:spPr>
          <a:xfrm>
            <a:off x="6197140" y="2309917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xmlns="" id="{AD520EDA-6762-4D65-5EC0-A372BCA58CC7}"/>
              </a:ext>
            </a:extLst>
          </p:cNvPr>
          <p:cNvSpPr/>
          <p:nvPr userDrawn="1"/>
        </p:nvSpPr>
        <p:spPr>
          <a:xfrm>
            <a:off x="8077200" y="2311928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xmlns="" id="{E2FBE3A4-13F0-4E96-ED04-75FBCB6B09B4}"/>
              </a:ext>
            </a:extLst>
          </p:cNvPr>
          <p:cNvCxnSpPr/>
          <p:nvPr userDrawn="1"/>
        </p:nvCxnSpPr>
        <p:spPr>
          <a:xfrm>
            <a:off x="7314211" y="2858506"/>
            <a:ext cx="713197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20">
            <a:extLst>
              <a:ext uri="{FF2B5EF4-FFF2-40B4-BE49-F238E27FC236}">
                <a16:creationId xmlns:a16="http://schemas.microsoft.com/office/drawing/2014/main" xmlns="" id="{7F94DAD6-EA13-09F4-DD4D-5AF445AD8F40}"/>
              </a:ext>
            </a:extLst>
          </p:cNvPr>
          <p:cNvSpPr/>
          <p:nvPr userDrawn="1"/>
        </p:nvSpPr>
        <p:spPr>
          <a:xfrm>
            <a:off x="2563040" y="2316074"/>
            <a:ext cx="1103376" cy="1084865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19" name="Straight Connector 2">
            <a:extLst>
              <a:ext uri="{FF2B5EF4-FFF2-40B4-BE49-F238E27FC236}">
                <a16:creationId xmlns:a16="http://schemas.microsoft.com/office/drawing/2014/main" xmlns="" id="{0BE0F8A1-7D03-8865-4D75-ED05A8311B0C}"/>
              </a:ext>
            </a:extLst>
          </p:cNvPr>
          <p:cNvCxnSpPr>
            <a:cxnSpLocks/>
          </p:cNvCxnSpPr>
          <p:nvPr userDrawn="1"/>
        </p:nvCxnSpPr>
        <p:spPr>
          <a:xfrm>
            <a:off x="5501125" y="2876505"/>
            <a:ext cx="696014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bject 20">
            <a:extLst>
              <a:ext uri="{FF2B5EF4-FFF2-40B4-BE49-F238E27FC236}">
                <a16:creationId xmlns:a16="http://schemas.microsoft.com/office/drawing/2014/main" xmlns="" id="{79FFBB2D-B934-EBBA-14D2-D6BDDC895541}"/>
              </a:ext>
            </a:extLst>
          </p:cNvPr>
          <p:cNvSpPr/>
          <p:nvPr userDrawn="1"/>
        </p:nvSpPr>
        <p:spPr>
          <a:xfrm>
            <a:off x="2785898" y="2533757"/>
            <a:ext cx="678692" cy="667305"/>
          </a:xfrm>
          <a:custGeom>
            <a:avLst/>
            <a:gdLst/>
            <a:ahLst/>
            <a:cxnLst/>
            <a:rect l="l" t="t" r="r" b="b"/>
            <a:pathLst>
              <a:path w="489585" h="489585">
                <a:moveTo>
                  <a:pt x="284988" y="338455"/>
                </a:moveTo>
                <a:lnTo>
                  <a:pt x="235457" y="338455"/>
                </a:lnTo>
                <a:lnTo>
                  <a:pt x="386206" y="489204"/>
                </a:lnTo>
                <a:lnTo>
                  <a:pt x="417449" y="457962"/>
                </a:lnTo>
                <a:lnTo>
                  <a:pt x="386206" y="457962"/>
                </a:lnTo>
                <a:lnTo>
                  <a:pt x="366013" y="437769"/>
                </a:lnTo>
                <a:lnTo>
                  <a:pt x="377063" y="426720"/>
                </a:lnTo>
                <a:lnTo>
                  <a:pt x="354964" y="426720"/>
                </a:lnTo>
                <a:lnTo>
                  <a:pt x="336550" y="408305"/>
                </a:lnTo>
                <a:lnTo>
                  <a:pt x="347599" y="397256"/>
                </a:lnTo>
                <a:lnTo>
                  <a:pt x="325500" y="397256"/>
                </a:lnTo>
                <a:lnTo>
                  <a:pt x="307086" y="378841"/>
                </a:lnTo>
                <a:lnTo>
                  <a:pt x="318166" y="367792"/>
                </a:lnTo>
                <a:lnTo>
                  <a:pt x="296037" y="367792"/>
                </a:lnTo>
                <a:lnTo>
                  <a:pt x="275843" y="347599"/>
                </a:lnTo>
                <a:lnTo>
                  <a:pt x="284988" y="338455"/>
                </a:lnTo>
                <a:close/>
              </a:path>
              <a:path w="489585" h="489585">
                <a:moveTo>
                  <a:pt x="353059" y="250062"/>
                </a:moveTo>
                <a:lnTo>
                  <a:pt x="321817" y="250062"/>
                </a:lnTo>
                <a:lnTo>
                  <a:pt x="457962" y="386207"/>
                </a:lnTo>
                <a:lnTo>
                  <a:pt x="386206" y="457962"/>
                </a:lnTo>
                <a:lnTo>
                  <a:pt x="417449" y="457962"/>
                </a:lnTo>
                <a:lnTo>
                  <a:pt x="489203" y="386207"/>
                </a:lnTo>
                <a:lnTo>
                  <a:pt x="353059" y="250062"/>
                </a:lnTo>
                <a:close/>
              </a:path>
              <a:path w="489585" h="489585">
                <a:moveTo>
                  <a:pt x="102997" y="0"/>
                </a:moveTo>
                <a:lnTo>
                  <a:pt x="0" y="102997"/>
                </a:lnTo>
                <a:lnTo>
                  <a:pt x="150749" y="253746"/>
                </a:lnTo>
                <a:lnTo>
                  <a:pt x="79121" y="327406"/>
                </a:lnTo>
                <a:lnTo>
                  <a:pt x="80899" y="327406"/>
                </a:lnTo>
                <a:lnTo>
                  <a:pt x="42290" y="446913"/>
                </a:lnTo>
                <a:lnTo>
                  <a:pt x="150397" y="411988"/>
                </a:lnTo>
                <a:lnTo>
                  <a:pt x="77215" y="411988"/>
                </a:lnTo>
                <a:lnTo>
                  <a:pt x="90169" y="367792"/>
                </a:lnTo>
                <a:lnTo>
                  <a:pt x="151701" y="367792"/>
                </a:lnTo>
                <a:lnTo>
                  <a:pt x="141604" y="356743"/>
                </a:lnTo>
                <a:lnTo>
                  <a:pt x="150821" y="347599"/>
                </a:lnTo>
                <a:lnTo>
                  <a:pt x="132461" y="347599"/>
                </a:lnTo>
                <a:lnTo>
                  <a:pt x="110362" y="327406"/>
                </a:lnTo>
                <a:lnTo>
                  <a:pt x="198581" y="239141"/>
                </a:lnTo>
                <a:lnTo>
                  <a:pt x="167386" y="239141"/>
                </a:lnTo>
                <a:lnTo>
                  <a:pt x="156337" y="228092"/>
                </a:lnTo>
                <a:lnTo>
                  <a:pt x="167386" y="217043"/>
                </a:lnTo>
                <a:lnTo>
                  <a:pt x="145287" y="217043"/>
                </a:lnTo>
                <a:lnTo>
                  <a:pt x="126873" y="198627"/>
                </a:lnTo>
                <a:lnTo>
                  <a:pt x="137494" y="187579"/>
                </a:lnTo>
                <a:lnTo>
                  <a:pt x="115824" y="187579"/>
                </a:lnTo>
                <a:lnTo>
                  <a:pt x="95630" y="167386"/>
                </a:lnTo>
                <a:lnTo>
                  <a:pt x="106679" y="156337"/>
                </a:lnTo>
                <a:lnTo>
                  <a:pt x="84581" y="156337"/>
                </a:lnTo>
                <a:lnTo>
                  <a:pt x="66166" y="137922"/>
                </a:lnTo>
                <a:lnTo>
                  <a:pt x="77215" y="126873"/>
                </a:lnTo>
                <a:lnTo>
                  <a:pt x="55117" y="126873"/>
                </a:lnTo>
                <a:lnTo>
                  <a:pt x="31241" y="102997"/>
                </a:lnTo>
                <a:lnTo>
                  <a:pt x="102997" y="31242"/>
                </a:lnTo>
                <a:lnTo>
                  <a:pt x="134239" y="31242"/>
                </a:lnTo>
                <a:lnTo>
                  <a:pt x="102997" y="0"/>
                </a:lnTo>
                <a:close/>
              </a:path>
              <a:path w="489585" h="489585">
                <a:moveTo>
                  <a:pt x="377063" y="404622"/>
                </a:moveTo>
                <a:lnTo>
                  <a:pt x="354964" y="426720"/>
                </a:lnTo>
                <a:lnTo>
                  <a:pt x="377063" y="426720"/>
                </a:lnTo>
                <a:lnTo>
                  <a:pt x="388112" y="415671"/>
                </a:lnTo>
                <a:lnTo>
                  <a:pt x="377063" y="404622"/>
                </a:lnTo>
                <a:close/>
              </a:path>
              <a:path w="489585" h="489585">
                <a:moveTo>
                  <a:pt x="151701" y="367792"/>
                </a:moveTo>
                <a:lnTo>
                  <a:pt x="90169" y="367792"/>
                </a:lnTo>
                <a:lnTo>
                  <a:pt x="121412" y="399034"/>
                </a:lnTo>
                <a:lnTo>
                  <a:pt x="77215" y="411988"/>
                </a:lnTo>
                <a:lnTo>
                  <a:pt x="150397" y="411988"/>
                </a:lnTo>
                <a:lnTo>
                  <a:pt x="161798" y="408305"/>
                </a:lnTo>
                <a:lnTo>
                  <a:pt x="163626" y="408305"/>
                </a:lnTo>
                <a:lnTo>
                  <a:pt x="193926" y="378841"/>
                </a:lnTo>
                <a:lnTo>
                  <a:pt x="161798" y="378841"/>
                </a:lnTo>
                <a:lnTo>
                  <a:pt x="151701" y="367792"/>
                </a:lnTo>
                <a:close/>
              </a:path>
              <a:path w="489585" h="489585">
                <a:moveTo>
                  <a:pt x="163626" y="408305"/>
                </a:moveTo>
                <a:lnTo>
                  <a:pt x="161798" y="408305"/>
                </a:lnTo>
                <a:lnTo>
                  <a:pt x="161798" y="410083"/>
                </a:lnTo>
                <a:lnTo>
                  <a:pt x="163626" y="408305"/>
                </a:lnTo>
                <a:close/>
              </a:path>
              <a:path w="489585" h="489585">
                <a:moveTo>
                  <a:pt x="347599" y="375158"/>
                </a:moveTo>
                <a:lnTo>
                  <a:pt x="325500" y="397256"/>
                </a:lnTo>
                <a:lnTo>
                  <a:pt x="347599" y="397256"/>
                </a:lnTo>
                <a:lnTo>
                  <a:pt x="358648" y="386207"/>
                </a:lnTo>
                <a:lnTo>
                  <a:pt x="347599" y="375158"/>
                </a:lnTo>
                <a:close/>
              </a:path>
              <a:path w="489585" h="489585">
                <a:moveTo>
                  <a:pt x="415670" y="115824"/>
                </a:moveTo>
                <a:lnTo>
                  <a:pt x="384428" y="115824"/>
                </a:lnTo>
                <a:lnTo>
                  <a:pt x="404622" y="136144"/>
                </a:lnTo>
                <a:lnTo>
                  <a:pt x="161798" y="378841"/>
                </a:lnTo>
                <a:lnTo>
                  <a:pt x="193926" y="378841"/>
                </a:lnTo>
                <a:lnTo>
                  <a:pt x="235457" y="338455"/>
                </a:lnTo>
                <a:lnTo>
                  <a:pt x="284988" y="338455"/>
                </a:lnTo>
                <a:lnTo>
                  <a:pt x="286892" y="336550"/>
                </a:lnTo>
                <a:lnTo>
                  <a:pt x="264794" y="336550"/>
                </a:lnTo>
                <a:lnTo>
                  <a:pt x="250062" y="321818"/>
                </a:lnTo>
                <a:lnTo>
                  <a:pt x="321817" y="250062"/>
                </a:lnTo>
                <a:lnTo>
                  <a:pt x="353059" y="250062"/>
                </a:lnTo>
                <a:lnTo>
                  <a:pt x="338454" y="235458"/>
                </a:lnTo>
                <a:lnTo>
                  <a:pt x="417449" y="154432"/>
                </a:lnTo>
                <a:lnTo>
                  <a:pt x="428498" y="143510"/>
                </a:lnTo>
                <a:lnTo>
                  <a:pt x="435863" y="136144"/>
                </a:lnTo>
                <a:lnTo>
                  <a:pt x="443645" y="119507"/>
                </a:lnTo>
                <a:lnTo>
                  <a:pt x="419353" y="119507"/>
                </a:lnTo>
                <a:lnTo>
                  <a:pt x="415670" y="115824"/>
                </a:lnTo>
                <a:close/>
              </a:path>
              <a:path w="489585" h="489585">
                <a:moveTo>
                  <a:pt x="340232" y="323723"/>
                </a:moveTo>
                <a:lnTo>
                  <a:pt x="296037" y="367792"/>
                </a:lnTo>
                <a:lnTo>
                  <a:pt x="318166" y="367792"/>
                </a:lnTo>
                <a:lnTo>
                  <a:pt x="351281" y="334772"/>
                </a:lnTo>
                <a:lnTo>
                  <a:pt x="340232" y="323723"/>
                </a:lnTo>
                <a:close/>
              </a:path>
              <a:path w="489585" h="489585">
                <a:moveTo>
                  <a:pt x="384429" y="84582"/>
                </a:moveTo>
                <a:lnTo>
                  <a:pt x="353060" y="84582"/>
                </a:lnTo>
                <a:lnTo>
                  <a:pt x="373379" y="104775"/>
                </a:lnTo>
                <a:lnTo>
                  <a:pt x="132461" y="347599"/>
                </a:lnTo>
                <a:lnTo>
                  <a:pt x="150821" y="347599"/>
                </a:lnTo>
                <a:lnTo>
                  <a:pt x="384428" y="115824"/>
                </a:lnTo>
                <a:lnTo>
                  <a:pt x="415670" y="115824"/>
                </a:lnTo>
                <a:lnTo>
                  <a:pt x="384429" y="84582"/>
                </a:lnTo>
                <a:close/>
              </a:path>
              <a:path w="489585" h="489585">
                <a:moveTo>
                  <a:pt x="286892" y="314452"/>
                </a:moveTo>
                <a:lnTo>
                  <a:pt x="264794" y="336550"/>
                </a:lnTo>
                <a:lnTo>
                  <a:pt x="286892" y="336550"/>
                </a:lnTo>
                <a:lnTo>
                  <a:pt x="297941" y="325501"/>
                </a:lnTo>
                <a:lnTo>
                  <a:pt x="286892" y="314452"/>
                </a:lnTo>
                <a:close/>
              </a:path>
              <a:path w="489585" h="489585">
                <a:moveTo>
                  <a:pt x="134239" y="31242"/>
                </a:moveTo>
                <a:lnTo>
                  <a:pt x="102997" y="31242"/>
                </a:lnTo>
                <a:lnTo>
                  <a:pt x="239140" y="167386"/>
                </a:lnTo>
                <a:lnTo>
                  <a:pt x="167386" y="239141"/>
                </a:lnTo>
                <a:lnTo>
                  <a:pt x="198581" y="239141"/>
                </a:lnTo>
                <a:lnTo>
                  <a:pt x="286927" y="150749"/>
                </a:lnTo>
                <a:lnTo>
                  <a:pt x="253746" y="150749"/>
                </a:lnTo>
                <a:lnTo>
                  <a:pt x="134239" y="31242"/>
                </a:lnTo>
                <a:close/>
              </a:path>
              <a:path w="489585" h="489585">
                <a:moveTo>
                  <a:pt x="167386" y="194945"/>
                </a:moveTo>
                <a:lnTo>
                  <a:pt x="145287" y="217043"/>
                </a:lnTo>
                <a:lnTo>
                  <a:pt x="167386" y="217043"/>
                </a:lnTo>
                <a:lnTo>
                  <a:pt x="178435" y="205994"/>
                </a:lnTo>
                <a:lnTo>
                  <a:pt x="167386" y="194945"/>
                </a:lnTo>
                <a:close/>
              </a:path>
              <a:path w="489585" h="489585">
                <a:moveTo>
                  <a:pt x="160019" y="143510"/>
                </a:moveTo>
                <a:lnTo>
                  <a:pt x="115824" y="187579"/>
                </a:lnTo>
                <a:lnTo>
                  <a:pt x="137494" y="187579"/>
                </a:lnTo>
                <a:lnTo>
                  <a:pt x="171068" y="152654"/>
                </a:lnTo>
                <a:lnTo>
                  <a:pt x="160019" y="143510"/>
                </a:lnTo>
                <a:close/>
              </a:path>
              <a:path w="489585" h="489585">
                <a:moveTo>
                  <a:pt x="106679" y="134238"/>
                </a:moveTo>
                <a:lnTo>
                  <a:pt x="84581" y="156337"/>
                </a:lnTo>
                <a:lnTo>
                  <a:pt x="106679" y="156337"/>
                </a:lnTo>
                <a:lnTo>
                  <a:pt x="117728" y="145287"/>
                </a:lnTo>
                <a:lnTo>
                  <a:pt x="106679" y="134238"/>
                </a:lnTo>
                <a:close/>
              </a:path>
              <a:path w="489585" h="489585">
                <a:moveTo>
                  <a:pt x="392207" y="42545"/>
                </a:moveTo>
                <a:lnTo>
                  <a:pt x="372133" y="44418"/>
                </a:lnTo>
                <a:lnTo>
                  <a:pt x="353060" y="53339"/>
                </a:lnTo>
                <a:lnTo>
                  <a:pt x="345693" y="60706"/>
                </a:lnTo>
                <a:lnTo>
                  <a:pt x="336550" y="68072"/>
                </a:lnTo>
                <a:lnTo>
                  <a:pt x="253746" y="150749"/>
                </a:lnTo>
                <a:lnTo>
                  <a:pt x="286927" y="150749"/>
                </a:lnTo>
                <a:lnTo>
                  <a:pt x="353060" y="84582"/>
                </a:lnTo>
                <a:lnTo>
                  <a:pt x="384429" y="84582"/>
                </a:lnTo>
                <a:lnTo>
                  <a:pt x="369697" y="69850"/>
                </a:lnTo>
                <a:lnTo>
                  <a:pt x="380190" y="65793"/>
                </a:lnTo>
                <a:lnTo>
                  <a:pt x="391731" y="65024"/>
                </a:lnTo>
                <a:lnTo>
                  <a:pt x="431761" y="65024"/>
                </a:lnTo>
                <a:lnTo>
                  <a:pt x="428498" y="60706"/>
                </a:lnTo>
                <a:lnTo>
                  <a:pt x="411567" y="47910"/>
                </a:lnTo>
                <a:lnTo>
                  <a:pt x="392207" y="42545"/>
                </a:lnTo>
                <a:close/>
              </a:path>
              <a:path w="489585" h="489585">
                <a:moveTo>
                  <a:pt x="77215" y="104775"/>
                </a:moveTo>
                <a:lnTo>
                  <a:pt x="55117" y="126873"/>
                </a:lnTo>
                <a:lnTo>
                  <a:pt x="77215" y="126873"/>
                </a:lnTo>
                <a:lnTo>
                  <a:pt x="88264" y="115824"/>
                </a:lnTo>
                <a:lnTo>
                  <a:pt x="77215" y="104775"/>
                </a:lnTo>
                <a:close/>
              </a:path>
              <a:path w="489585" h="489585">
                <a:moveTo>
                  <a:pt x="431761" y="65024"/>
                </a:moveTo>
                <a:lnTo>
                  <a:pt x="391731" y="65024"/>
                </a:lnTo>
                <a:lnTo>
                  <a:pt x="403283" y="68072"/>
                </a:lnTo>
                <a:lnTo>
                  <a:pt x="413765" y="75437"/>
                </a:lnTo>
                <a:lnTo>
                  <a:pt x="421139" y="85931"/>
                </a:lnTo>
                <a:lnTo>
                  <a:pt x="424179" y="97472"/>
                </a:lnTo>
                <a:lnTo>
                  <a:pt x="423410" y="109013"/>
                </a:lnTo>
                <a:lnTo>
                  <a:pt x="419353" y="119507"/>
                </a:lnTo>
                <a:lnTo>
                  <a:pt x="443645" y="119507"/>
                </a:lnTo>
                <a:lnTo>
                  <a:pt x="444785" y="117070"/>
                </a:lnTo>
                <a:lnTo>
                  <a:pt x="446658" y="96996"/>
                </a:lnTo>
                <a:lnTo>
                  <a:pt x="441293" y="77636"/>
                </a:lnTo>
                <a:lnTo>
                  <a:pt x="431761" y="65024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60E2867C-846A-F3D5-F21D-D22397E56F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495228" y="2580994"/>
            <a:ext cx="602518" cy="581302"/>
          </a:xfrm>
          <a:custGeom>
            <a:avLst/>
            <a:gdLst>
              <a:gd name="T0" fmla="*/ 42 w 138"/>
              <a:gd name="T1" fmla="*/ 108 h 134"/>
              <a:gd name="T2" fmla="*/ 65 w 138"/>
              <a:gd name="T3" fmla="*/ 108 h 134"/>
              <a:gd name="T4" fmla="*/ 41 w 138"/>
              <a:gd name="T5" fmla="*/ 134 h 134"/>
              <a:gd name="T6" fmla="*/ 97 w 138"/>
              <a:gd name="T7" fmla="*/ 126 h 134"/>
              <a:gd name="T8" fmla="*/ 75 w 138"/>
              <a:gd name="T9" fmla="*/ 108 h 134"/>
              <a:gd name="T10" fmla="*/ 107 w 138"/>
              <a:gd name="T11" fmla="*/ 108 h 134"/>
              <a:gd name="T12" fmla="*/ 138 w 138"/>
              <a:gd name="T13" fmla="*/ 98 h 134"/>
              <a:gd name="T14" fmla="*/ 101 w 138"/>
              <a:gd name="T15" fmla="*/ 0 h 134"/>
              <a:gd name="T16" fmla="*/ 48 w 138"/>
              <a:gd name="T17" fmla="*/ 0 h 134"/>
              <a:gd name="T18" fmla="*/ 7 w 138"/>
              <a:gd name="T19" fmla="*/ 40 h 134"/>
              <a:gd name="T20" fmla="*/ 5 w 138"/>
              <a:gd name="T21" fmla="*/ 60 h 134"/>
              <a:gd name="T22" fmla="*/ 0 w 138"/>
              <a:gd name="T23" fmla="*/ 98 h 134"/>
              <a:gd name="T24" fmla="*/ 12 w 138"/>
              <a:gd name="T25" fmla="*/ 71 h 134"/>
              <a:gd name="T26" fmla="*/ 16 w 138"/>
              <a:gd name="T27" fmla="*/ 53 h 134"/>
              <a:gd name="T28" fmla="*/ 34 w 138"/>
              <a:gd name="T29" fmla="*/ 69 h 134"/>
              <a:gd name="T30" fmla="*/ 16 w 138"/>
              <a:gd name="T31" fmla="*/ 32 h 134"/>
              <a:gd name="T32" fmla="*/ 37 w 138"/>
              <a:gd name="T33" fmla="*/ 31 h 134"/>
              <a:gd name="T34" fmla="*/ 15 w 138"/>
              <a:gd name="T35" fmla="*/ 45 h 134"/>
              <a:gd name="T36" fmla="*/ 122 w 138"/>
              <a:gd name="T37" fmla="*/ 32 h 134"/>
              <a:gd name="T38" fmla="*/ 104 w 138"/>
              <a:gd name="T39" fmla="*/ 45 h 134"/>
              <a:gd name="T40" fmla="*/ 103 w 138"/>
              <a:gd name="T41" fmla="*/ 30 h 134"/>
              <a:gd name="T42" fmla="*/ 126 w 138"/>
              <a:gd name="T43" fmla="*/ 70 h 134"/>
              <a:gd name="T44" fmla="*/ 104 w 138"/>
              <a:gd name="T45" fmla="*/ 69 h 134"/>
              <a:gd name="T46" fmla="*/ 122 w 138"/>
              <a:gd name="T47" fmla="*/ 53 h 134"/>
              <a:gd name="T48" fmla="*/ 130 w 138"/>
              <a:gd name="T49" fmla="*/ 100 h 134"/>
              <a:gd name="T50" fmla="*/ 104 w 138"/>
              <a:gd name="T51" fmla="*/ 81 h 134"/>
              <a:gd name="T52" fmla="*/ 128 w 138"/>
              <a:gd name="T53" fmla="*/ 81 h 134"/>
              <a:gd name="T54" fmla="*/ 75 w 138"/>
              <a:gd name="T55" fmla="*/ 100 h 134"/>
              <a:gd name="T56" fmla="*/ 94 w 138"/>
              <a:gd name="T57" fmla="*/ 79 h 134"/>
              <a:gd name="T58" fmla="*/ 42 w 138"/>
              <a:gd name="T59" fmla="*/ 70 h 134"/>
              <a:gd name="T60" fmla="*/ 65 w 138"/>
              <a:gd name="T61" fmla="*/ 55 h 134"/>
              <a:gd name="T62" fmla="*/ 43 w 138"/>
              <a:gd name="T63" fmla="*/ 71 h 134"/>
              <a:gd name="T64" fmla="*/ 94 w 138"/>
              <a:gd name="T65" fmla="*/ 71 h 134"/>
              <a:gd name="T66" fmla="*/ 75 w 138"/>
              <a:gd name="T67" fmla="*/ 53 h 134"/>
              <a:gd name="T68" fmla="*/ 94 w 138"/>
              <a:gd name="T69" fmla="*/ 44 h 134"/>
              <a:gd name="T70" fmla="*/ 73 w 138"/>
              <a:gd name="T71" fmla="*/ 44 h 134"/>
              <a:gd name="T72" fmla="*/ 93 w 138"/>
              <a:gd name="T73" fmla="*/ 32 h 134"/>
              <a:gd name="T74" fmla="*/ 45 w 138"/>
              <a:gd name="T75" fmla="*/ 45 h 134"/>
              <a:gd name="T76" fmla="*/ 47 w 138"/>
              <a:gd name="T77" fmla="*/ 30 h 134"/>
              <a:gd name="T78" fmla="*/ 41 w 138"/>
              <a:gd name="T79" fmla="*/ 99 h 134"/>
              <a:gd name="T80" fmla="*/ 65 w 138"/>
              <a:gd name="T81" fmla="*/ 81 h 134"/>
              <a:gd name="T82" fmla="*/ 41 w 138"/>
              <a:gd name="T83" fmla="*/ 100 h 134"/>
              <a:gd name="T84" fmla="*/ 120 w 138"/>
              <a:gd name="T85" fmla="*/ 21 h 134"/>
              <a:gd name="T86" fmla="*/ 100 w 138"/>
              <a:gd name="T87" fmla="*/ 10 h 134"/>
              <a:gd name="T88" fmla="*/ 90 w 138"/>
              <a:gd name="T89" fmla="*/ 8 h 134"/>
              <a:gd name="T90" fmla="*/ 91 w 138"/>
              <a:gd name="T91" fmla="*/ 22 h 134"/>
              <a:gd name="T92" fmla="*/ 75 w 138"/>
              <a:gd name="T93" fmla="*/ 8 h 134"/>
              <a:gd name="T94" fmla="*/ 65 w 138"/>
              <a:gd name="T95" fmla="*/ 20 h 134"/>
              <a:gd name="T96" fmla="*/ 45 w 138"/>
              <a:gd name="T97" fmla="*/ 20 h 134"/>
              <a:gd name="T98" fmla="*/ 19 w 138"/>
              <a:gd name="T99" fmla="*/ 11 h 134"/>
              <a:gd name="T100" fmla="*/ 38 w 138"/>
              <a:gd name="T101" fmla="*/ 10 h 134"/>
              <a:gd name="T102" fmla="*/ 18 w 138"/>
              <a:gd name="T103" fmla="*/ 21 h 134"/>
              <a:gd name="T104" fmla="*/ 10 w 138"/>
              <a:gd name="T105" fmla="*/ 81 h 134"/>
              <a:gd name="T106" fmla="*/ 34 w 138"/>
              <a:gd name="T107" fmla="*/ 81 h 134"/>
              <a:gd name="T108" fmla="*/ 8 w 138"/>
              <a:gd name="T109" fmla="*/ 10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8" h="134">
                <a:moveTo>
                  <a:pt x="9" y="108"/>
                </a:moveTo>
                <a:cubicBezTo>
                  <a:pt x="31" y="108"/>
                  <a:pt x="31" y="108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39" y="126"/>
                  <a:pt x="37" y="128"/>
                  <a:pt x="37" y="130"/>
                </a:cubicBezTo>
                <a:cubicBezTo>
                  <a:pt x="37" y="133"/>
                  <a:pt x="39" y="134"/>
                  <a:pt x="41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9" y="134"/>
                  <a:pt x="101" y="133"/>
                  <a:pt x="101" y="130"/>
                </a:cubicBezTo>
                <a:cubicBezTo>
                  <a:pt x="101" y="128"/>
                  <a:pt x="99" y="126"/>
                  <a:pt x="97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2" y="108"/>
                  <a:pt x="134" y="107"/>
                  <a:pt x="136" y="105"/>
                </a:cubicBezTo>
                <a:cubicBezTo>
                  <a:pt x="136" y="105"/>
                  <a:pt x="136" y="104"/>
                  <a:pt x="137" y="104"/>
                </a:cubicBezTo>
                <a:cubicBezTo>
                  <a:pt x="138" y="102"/>
                  <a:pt x="138" y="100"/>
                  <a:pt x="138" y="98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6" y="4"/>
                  <a:pt x="122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6" y="0"/>
                  <a:pt x="12" y="4"/>
                  <a:pt x="11" y="1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54"/>
                  <a:pt x="6" y="54"/>
                  <a:pt x="6" y="54"/>
                </a:cubicBezTo>
                <a:cubicBezTo>
                  <a:pt x="5" y="60"/>
                  <a:pt x="5" y="60"/>
                  <a:pt x="5" y="60"/>
                </a:cubicBezTo>
                <a:cubicBezTo>
                  <a:pt x="2" y="80"/>
                  <a:pt x="2" y="80"/>
                  <a:pt x="2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94"/>
                  <a:pt x="1" y="94"/>
                  <a:pt x="1" y="94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1" y="104"/>
                  <a:pt x="2" y="105"/>
                </a:cubicBezTo>
                <a:cubicBezTo>
                  <a:pt x="4" y="107"/>
                  <a:pt x="6" y="108"/>
                  <a:pt x="9" y="108"/>
                </a:cubicBezTo>
                <a:close/>
                <a:moveTo>
                  <a:pt x="12" y="71"/>
                </a:moveTo>
                <a:cubicBezTo>
                  <a:pt x="12" y="71"/>
                  <a:pt x="12" y="71"/>
                  <a:pt x="12" y="70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54"/>
                  <a:pt x="15" y="53"/>
                  <a:pt x="16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5" y="53"/>
                  <a:pt x="35" y="54"/>
                </a:cubicBezTo>
                <a:cubicBezTo>
                  <a:pt x="35" y="54"/>
                  <a:pt x="35" y="54"/>
                  <a:pt x="35" y="5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3" y="71"/>
                  <a:pt x="32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2" y="71"/>
                  <a:pt x="12" y="71"/>
                  <a:pt x="12" y="71"/>
                </a:cubicBezTo>
                <a:close/>
                <a:moveTo>
                  <a:pt x="16" y="32"/>
                </a:moveTo>
                <a:cubicBezTo>
                  <a:pt x="17" y="31"/>
                  <a:pt x="18" y="30"/>
                  <a:pt x="19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7" y="30"/>
                  <a:pt x="37" y="31"/>
                  <a:pt x="37" y="3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4"/>
                  <a:pt x="35" y="45"/>
                  <a:pt x="34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5"/>
                </a:cubicBezTo>
                <a:cubicBezTo>
                  <a:pt x="15" y="45"/>
                  <a:pt x="15" y="44"/>
                  <a:pt x="15" y="44"/>
                </a:cubicBezTo>
                <a:cubicBezTo>
                  <a:pt x="16" y="39"/>
                  <a:pt x="16" y="39"/>
                  <a:pt x="16" y="39"/>
                </a:cubicBezTo>
                <a:lnTo>
                  <a:pt x="16" y="32"/>
                </a:lnTo>
                <a:close/>
                <a:moveTo>
                  <a:pt x="122" y="32"/>
                </a:move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5"/>
                  <a:pt x="123" y="45"/>
                </a:cubicBezTo>
                <a:cubicBezTo>
                  <a:pt x="123" y="45"/>
                  <a:pt x="122" y="45"/>
                  <a:pt x="122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2" y="44"/>
                  <a:pt x="102" y="43"/>
                </a:cubicBezTo>
                <a:cubicBezTo>
                  <a:pt x="101" y="31"/>
                  <a:pt x="101" y="31"/>
                  <a:pt x="101" y="31"/>
                </a:cubicBezTo>
                <a:cubicBezTo>
                  <a:pt x="101" y="31"/>
                  <a:pt x="101" y="30"/>
                  <a:pt x="102" y="30"/>
                </a:cubicBezTo>
                <a:cubicBezTo>
                  <a:pt x="102" y="30"/>
                  <a:pt x="102" y="30"/>
                  <a:pt x="103" y="3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0" y="30"/>
                  <a:pt x="121" y="31"/>
                  <a:pt x="122" y="32"/>
                </a:cubicBezTo>
                <a:close/>
                <a:moveTo>
                  <a:pt x="124" y="55"/>
                </a:moveTo>
                <a:cubicBezTo>
                  <a:pt x="126" y="70"/>
                  <a:pt x="126" y="70"/>
                  <a:pt x="126" y="70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71"/>
                  <a:pt x="126" y="71"/>
                  <a:pt x="125" y="71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1"/>
                  <a:pt x="104" y="70"/>
                  <a:pt x="104" y="6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3" y="53"/>
                  <a:pt x="104" y="53"/>
                  <a:pt x="104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3" y="53"/>
                  <a:pt x="124" y="54"/>
                  <a:pt x="124" y="55"/>
                </a:cubicBezTo>
                <a:close/>
                <a:moveTo>
                  <a:pt x="128" y="81"/>
                </a:moveTo>
                <a:cubicBezTo>
                  <a:pt x="130" y="99"/>
                  <a:pt x="130" y="99"/>
                  <a:pt x="130" y="99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00"/>
                  <a:pt x="129" y="100"/>
                  <a:pt x="129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6" y="100"/>
                  <a:pt x="105" y="100"/>
                  <a:pt x="105" y="9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4" y="80"/>
                  <a:pt x="104" y="80"/>
                  <a:pt x="105" y="80"/>
                </a:cubicBezTo>
                <a:cubicBezTo>
                  <a:pt x="105" y="80"/>
                  <a:pt x="105" y="79"/>
                  <a:pt x="106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9"/>
                  <a:pt x="128" y="80"/>
                  <a:pt x="128" y="81"/>
                </a:cubicBezTo>
                <a:close/>
                <a:moveTo>
                  <a:pt x="97" y="99"/>
                </a:moveTo>
                <a:cubicBezTo>
                  <a:pt x="97" y="100"/>
                  <a:pt x="97" y="100"/>
                  <a:pt x="97" y="100"/>
                </a:cubicBezTo>
                <a:cubicBezTo>
                  <a:pt x="97" y="100"/>
                  <a:pt x="97" y="100"/>
                  <a:pt x="96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4" y="100"/>
                  <a:pt x="73" y="100"/>
                  <a:pt x="73" y="99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0"/>
                  <a:pt x="74" y="79"/>
                  <a:pt x="75" y="79"/>
                </a:cubicBezTo>
                <a:cubicBezTo>
                  <a:pt x="94" y="79"/>
                  <a:pt x="94" y="79"/>
                  <a:pt x="94" y="79"/>
                </a:cubicBezTo>
                <a:cubicBezTo>
                  <a:pt x="95" y="79"/>
                  <a:pt x="96" y="80"/>
                  <a:pt x="96" y="81"/>
                </a:cubicBezTo>
                <a:lnTo>
                  <a:pt x="97" y="99"/>
                </a:lnTo>
                <a:close/>
                <a:moveTo>
                  <a:pt x="43" y="71"/>
                </a:moveTo>
                <a:cubicBezTo>
                  <a:pt x="43" y="71"/>
                  <a:pt x="42" y="70"/>
                  <a:pt x="42" y="70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4"/>
                  <a:pt x="44" y="53"/>
                  <a:pt x="45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5" y="54"/>
                  <a:pt x="65" y="55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1"/>
                  <a:pt x="64" y="71"/>
                  <a:pt x="63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3" y="71"/>
                </a:cubicBezTo>
                <a:close/>
                <a:moveTo>
                  <a:pt x="95" y="55"/>
                </a:move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5" y="71"/>
                  <a:pt x="95" y="71"/>
                </a:cubicBezTo>
                <a:cubicBezTo>
                  <a:pt x="95" y="71"/>
                  <a:pt x="95" y="71"/>
                  <a:pt x="94" y="71"/>
                </a:cubicBezTo>
                <a:cubicBezTo>
                  <a:pt x="75" y="71"/>
                  <a:pt x="75" y="71"/>
                  <a:pt x="75" y="71"/>
                </a:cubicBezTo>
                <a:cubicBezTo>
                  <a:pt x="74" y="71"/>
                  <a:pt x="73" y="71"/>
                  <a:pt x="73" y="70"/>
                </a:cubicBezTo>
                <a:cubicBezTo>
                  <a:pt x="73" y="55"/>
                  <a:pt x="73" y="55"/>
                  <a:pt x="73" y="55"/>
                </a:cubicBezTo>
                <a:cubicBezTo>
                  <a:pt x="73" y="54"/>
                  <a:pt x="74" y="53"/>
                  <a:pt x="7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3"/>
                  <a:pt x="95" y="54"/>
                  <a:pt x="95" y="55"/>
                </a:cubicBezTo>
                <a:close/>
                <a:moveTo>
                  <a:pt x="93" y="32"/>
                </a:moveTo>
                <a:cubicBezTo>
                  <a:pt x="94" y="44"/>
                  <a:pt x="94" y="44"/>
                  <a:pt x="94" y="44"/>
                </a:cubicBezTo>
                <a:cubicBezTo>
                  <a:pt x="94" y="44"/>
                  <a:pt x="94" y="45"/>
                  <a:pt x="94" y="45"/>
                </a:cubicBezTo>
                <a:cubicBezTo>
                  <a:pt x="94" y="45"/>
                  <a:pt x="93" y="45"/>
                  <a:pt x="93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4" y="45"/>
                  <a:pt x="73" y="45"/>
                  <a:pt x="73" y="4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1"/>
                  <a:pt x="74" y="30"/>
                  <a:pt x="75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2" y="30"/>
                  <a:pt x="93" y="31"/>
                  <a:pt x="93" y="32"/>
                </a:cubicBezTo>
                <a:close/>
                <a:moveTo>
                  <a:pt x="65" y="31"/>
                </a:moveTo>
                <a:cubicBezTo>
                  <a:pt x="65" y="44"/>
                  <a:pt x="65" y="44"/>
                  <a:pt x="65" y="44"/>
                </a:cubicBezTo>
                <a:cubicBezTo>
                  <a:pt x="65" y="45"/>
                  <a:pt x="64" y="45"/>
                  <a:pt x="63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4"/>
                  <a:pt x="44" y="44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1"/>
                  <a:pt x="46" y="30"/>
                  <a:pt x="47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4" y="30"/>
                  <a:pt x="65" y="31"/>
                  <a:pt x="65" y="31"/>
                </a:cubicBezTo>
                <a:close/>
                <a:moveTo>
                  <a:pt x="41" y="100"/>
                </a:moveTo>
                <a:cubicBezTo>
                  <a:pt x="41" y="100"/>
                  <a:pt x="41" y="100"/>
                  <a:pt x="41" y="99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80"/>
                  <a:pt x="43" y="79"/>
                  <a:pt x="4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9"/>
                  <a:pt x="65" y="80"/>
                  <a:pt x="65" y="81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100"/>
                  <a:pt x="64" y="100"/>
                  <a:pt x="63" y="100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1" y="100"/>
                  <a:pt x="41" y="100"/>
                  <a:pt x="41" y="100"/>
                </a:cubicBezTo>
                <a:close/>
                <a:moveTo>
                  <a:pt x="117" y="8"/>
                </a:moveTo>
                <a:cubicBezTo>
                  <a:pt x="118" y="8"/>
                  <a:pt x="119" y="9"/>
                  <a:pt x="119" y="1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2"/>
                  <a:pt x="120" y="22"/>
                  <a:pt x="119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1" y="8"/>
                  <a:pt x="101" y="8"/>
                </a:cubicBezTo>
                <a:lnTo>
                  <a:pt x="117" y="8"/>
                </a:lnTo>
                <a:close/>
                <a:moveTo>
                  <a:pt x="90" y="8"/>
                </a:moveTo>
                <a:cubicBezTo>
                  <a:pt x="91" y="8"/>
                  <a:pt x="92" y="9"/>
                  <a:pt x="92" y="1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2" y="21"/>
                  <a:pt x="92" y="21"/>
                </a:cubicBezTo>
                <a:cubicBezTo>
                  <a:pt x="92" y="22"/>
                  <a:pt x="92" y="22"/>
                  <a:pt x="91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4" y="22"/>
                  <a:pt x="73" y="21"/>
                  <a:pt x="73" y="20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9"/>
                  <a:pt x="74" y="8"/>
                  <a:pt x="75" y="8"/>
                </a:cubicBezTo>
                <a:lnTo>
                  <a:pt x="90" y="8"/>
                </a:lnTo>
                <a:close/>
                <a:moveTo>
                  <a:pt x="63" y="8"/>
                </a:moveTo>
                <a:cubicBezTo>
                  <a:pt x="64" y="8"/>
                  <a:pt x="65" y="9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21"/>
                  <a:pt x="64" y="22"/>
                  <a:pt x="6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5" y="21"/>
                  <a:pt x="45" y="2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lnTo>
                  <a:pt x="63" y="8"/>
                </a:lnTo>
                <a:close/>
                <a:moveTo>
                  <a:pt x="19" y="11"/>
                </a:moveTo>
                <a:cubicBezTo>
                  <a:pt x="19" y="9"/>
                  <a:pt x="20" y="8"/>
                  <a:pt x="21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8" y="9"/>
                  <a:pt x="38" y="9"/>
                </a:cubicBezTo>
                <a:cubicBezTo>
                  <a:pt x="38" y="9"/>
                  <a:pt x="38" y="9"/>
                  <a:pt x="38" y="1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6" y="22"/>
                  <a:pt x="35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8" y="22"/>
                  <a:pt x="18" y="22"/>
                  <a:pt x="18" y="21"/>
                </a:cubicBezTo>
                <a:cubicBezTo>
                  <a:pt x="18" y="21"/>
                  <a:pt x="18" y="21"/>
                  <a:pt x="18" y="21"/>
                </a:cubicBezTo>
                <a:lnTo>
                  <a:pt x="19" y="11"/>
                </a:lnTo>
                <a:close/>
                <a:moveTo>
                  <a:pt x="9" y="95"/>
                </a:moveTo>
                <a:cubicBezTo>
                  <a:pt x="10" y="81"/>
                  <a:pt x="10" y="81"/>
                  <a:pt x="10" y="81"/>
                </a:cubicBezTo>
                <a:cubicBezTo>
                  <a:pt x="10" y="80"/>
                  <a:pt x="12" y="79"/>
                  <a:pt x="1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79"/>
                  <a:pt x="33" y="80"/>
                  <a:pt x="33" y="80"/>
                </a:cubicBezTo>
                <a:cubicBezTo>
                  <a:pt x="34" y="80"/>
                  <a:pt x="34" y="80"/>
                  <a:pt x="34" y="81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0"/>
                  <a:pt x="32" y="100"/>
                  <a:pt x="31" y="100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0"/>
                  <a:pt x="8" y="100"/>
                  <a:pt x="8" y="100"/>
                </a:cubicBezTo>
                <a:cubicBezTo>
                  <a:pt x="8" y="100"/>
                  <a:pt x="8" y="100"/>
                  <a:pt x="8" y="99"/>
                </a:cubicBezTo>
                <a:lnTo>
                  <a:pt x="9" y="9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xmlns="" id="{6D534918-2FB7-679E-87A6-3656122C3B5C}"/>
              </a:ext>
            </a:extLst>
          </p:cNvPr>
          <p:cNvSpPr/>
          <p:nvPr userDrawn="1"/>
        </p:nvSpPr>
        <p:spPr>
          <a:xfrm>
            <a:off x="4781716" y="3826007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2</a:t>
            </a:r>
          </a:p>
        </p:txBody>
      </p:sp>
      <p:sp>
        <p:nvSpPr>
          <p:cNvPr id="29" name="Oval 20">
            <a:extLst>
              <a:ext uri="{FF2B5EF4-FFF2-40B4-BE49-F238E27FC236}">
                <a16:creationId xmlns:a16="http://schemas.microsoft.com/office/drawing/2014/main" xmlns="" id="{25E1E279-0A2B-090C-6D12-AE637FE24962}"/>
              </a:ext>
            </a:extLst>
          </p:cNvPr>
          <p:cNvSpPr/>
          <p:nvPr userDrawn="1"/>
        </p:nvSpPr>
        <p:spPr>
          <a:xfrm>
            <a:off x="6624515" y="3827441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3</a:t>
            </a:r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xmlns="" id="{FFEBB378-9D58-4BFF-E36C-4D30EA0B4B34}"/>
              </a:ext>
            </a:extLst>
          </p:cNvPr>
          <p:cNvSpPr/>
          <p:nvPr userDrawn="1"/>
        </p:nvSpPr>
        <p:spPr>
          <a:xfrm>
            <a:off x="8463764" y="3820256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4</a:t>
            </a:r>
          </a:p>
        </p:txBody>
      </p:sp>
      <p:sp>
        <p:nvSpPr>
          <p:cNvPr id="31" name="Freeform 135">
            <a:extLst>
              <a:ext uri="{FF2B5EF4-FFF2-40B4-BE49-F238E27FC236}">
                <a16:creationId xmlns:a16="http://schemas.microsoft.com/office/drawing/2014/main" xmlns="" id="{226042DF-FC50-92C7-8FB3-402A9B6FDD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43871" y="2524039"/>
            <a:ext cx="869967" cy="750168"/>
          </a:xfrm>
          <a:custGeom>
            <a:avLst/>
            <a:gdLst>
              <a:gd name="T0" fmla="*/ 128 w 129"/>
              <a:gd name="T1" fmla="*/ 44 h 111"/>
              <a:gd name="T2" fmla="*/ 128 w 129"/>
              <a:gd name="T3" fmla="*/ 41 h 111"/>
              <a:gd name="T4" fmla="*/ 115 w 129"/>
              <a:gd name="T5" fmla="*/ 27 h 111"/>
              <a:gd name="T6" fmla="*/ 111 w 129"/>
              <a:gd name="T7" fmla="*/ 27 h 111"/>
              <a:gd name="T8" fmla="*/ 109 w 129"/>
              <a:gd name="T9" fmla="*/ 29 h 111"/>
              <a:gd name="T10" fmla="*/ 84 w 129"/>
              <a:gd name="T11" fmla="*/ 4 h 111"/>
              <a:gd name="T12" fmla="*/ 84 w 129"/>
              <a:gd name="T13" fmla="*/ 4 h 111"/>
              <a:gd name="T14" fmla="*/ 68 w 129"/>
              <a:gd name="T15" fmla="*/ 0 h 111"/>
              <a:gd name="T16" fmla="*/ 46 w 129"/>
              <a:gd name="T17" fmla="*/ 4 h 111"/>
              <a:gd name="T18" fmla="*/ 45 w 129"/>
              <a:gd name="T19" fmla="*/ 5 h 111"/>
              <a:gd name="T20" fmla="*/ 44 w 129"/>
              <a:gd name="T21" fmla="*/ 6 h 111"/>
              <a:gd name="T22" fmla="*/ 45 w 129"/>
              <a:gd name="T23" fmla="*/ 8 h 111"/>
              <a:gd name="T24" fmla="*/ 67 w 129"/>
              <a:gd name="T25" fmla="*/ 30 h 111"/>
              <a:gd name="T26" fmla="*/ 46 w 129"/>
              <a:gd name="T27" fmla="*/ 51 h 111"/>
              <a:gd name="T28" fmla="*/ 45 w 129"/>
              <a:gd name="T29" fmla="*/ 50 h 111"/>
              <a:gd name="T30" fmla="*/ 43 w 129"/>
              <a:gd name="T31" fmla="*/ 50 h 111"/>
              <a:gd name="T32" fmla="*/ 42 w 129"/>
              <a:gd name="T33" fmla="*/ 50 h 111"/>
              <a:gd name="T34" fmla="*/ 5 w 129"/>
              <a:gd name="T35" fmla="*/ 87 h 111"/>
              <a:gd name="T36" fmla="*/ 5 w 129"/>
              <a:gd name="T37" fmla="*/ 106 h 111"/>
              <a:gd name="T38" fmla="*/ 24 w 129"/>
              <a:gd name="T39" fmla="*/ 106 h 111"/>
              <a:gd name="T40" fmla="*/ 61 w 129"/>
              <a:gd name="T41" fmla="*/ 69 h 111"/>
              <a:gd name="T42" fmla="*/ 61 w 129"/>
              <a:gd name="T43" fmla="*/ 66 h 111"/>
              <a:gd name="T44" fmla="*/ 60 w 129"/>
              <a:gd name="T45" fmla="*/ 66 h 111"/>
              <a:gd name="T46" fmla="*/ 60 w 129"/>
              <a:gd name="T47" fmla="*/ 64 h 111"/>
              <a:gd name="T48" fmla="*/ 61 w 129"/>
              <a:gd name="T49" fmla="*/ 64 h 111"/>
              <a:gd name="T50" fmla="*/ 81 w 129"/>
              <a:gd name="T51" fmla="*/ 44 h 111"/>
              <a:gd name="T52" fmla="*/ 88 w 129"/>
              <a:gd name="T53" fmla="*/ 51 h 111"/>
              <a:gd name="T54" fmla="*/ 86 w 129"/>
              <a:gd name="T55" fmla="*/ 53 h 111"/>
              <a:gd name="T56" fmla="*/ 86 w 129"/>
              <a:gd name="T57" fmla="*/ 56 h 111"/>
              <a:gd name="T58" fmla="*/ 100 w 129"/>
              <a:gd name="T59" fmla="*/ 70 h 111"/>
              <a:gd name="T60" fmla="*/ 103 w 129"/>
              <a:gd name="T61" fmla="*/ 70 h 111"/>
              <a:gd name="T62" fmla="*/ 128 w 129"/>
              <a:gd name="T63" fmla="*/ 44 h 111"/>
              <a:gd name="T64" fmla="*/ 21 w 129"/>
              <a:gd name="T65" fmla="*/ 103 h 111"/>
              <a:gd name="T66" fmla="*/ 14 w 129"/>
              <a:gd name="T67" fmla="*/ 105 h 111"/>
              <a:gd name="T68" fmla="*/ 8 w 129"/>
              <a:gd name="T69" fmla="*/ 103 h 111"/>
              <a:gd name="T70" fmla="*/ 6 w 129"/>
              <a:gd name="T71" fmla="*/ 96 h 111"/>
              <a:gd name="T72" fmla="*/ 8 w 129"/>
              <a:gd name="T73" fmla="*/ 90 h 111"/>
              <a:gd name="T74" fmla="*/ 43 w 129"/>
              <a:gd name="T75" fmla="*/ 55 h 111"/>
              <a:gd name="T76" fmla="*/ 56 w 129"/>
              <a:gd name="T77" fmla="*/ 68 h 111"/>
              <a:gd name="T78" fmla="*/ 21 w 129"/>
              <a:gd name="T79" fmla="*/ 103 h 111"/>
              <a:gd name="T80" fmla="*/ 56 w 129"/>
              <a:gd name="T81" fmla="*/ 62 h 111"/>
              <a:gd name="T82" fmla="*/ 49 w 129"/>
              <a:gd name="T83" fmla="*/ 55 h 111"/>
              <a:gd name="T84" fmla="*/ 70 w 129"/>
              <a:gd name="T85" fmla="*/ 33 h 111"/>
              <a:gd name="T86" fmla="*/ 78 w 129"/>
              <a:gd name="T87" fmla="*/ 41 h 111"/>
              <a:gd name="T88" fmla="*/ 56 w 129"/>
              <a:gd name="T89" fmla="*/ 62 h 111"/>
              <a:gd name="T90" fmla="*/ 101 w 129"/>
              <a:gd name="T91" fmla="*/ 65 h 111"/>
              <a:gd name="T92" fmla="*/ 91 w 129"/>
              <a:gd name="T93" fmla="*/ 54 h 111"/>
              <a:gd name="T94" fmla="*/ 94 w 129"/>
              <a:gd name="T95" fmla="*/ 51 h 111"/>
              <a:gd name="T96" fmla="*/ 84 w 129"/>
              <a:gd name="T97" fmla="*/ 41 h 111"/>
              <a:gd name="T98" fmla="*/ 84 w 129"/>
              <a:gd name="T99" fmla="*/ 41 h 111"/>
              <a:gd name="T100" fmla="*/ 70 w 129"/>
              <a:gd name="T101" fmla="*/ 27 h 111"/>
              <a:gd name="T102" fmla="*/ 70 w 129"/>
              <a:gd name="T103" fmla="*/ 27 h 111"/>
              <a:gd name="T104" fmla="*/ 51 w 129"/>
              <a:gd name="T105" fmla="*/ 7 h 111"/>
              <a:gd name="T106" fmla="*/ 53 w 129"/>
              <a:gd name="T107" fmla="*/ 7 h 111"/>
              <a:gd name="T108" fmla="*/ 66 w 129"/>
              <a:gd name="T109" fmla="*/ 5 h 111"/>
              <a:gd name="T110" fmla="*/ 81 w 129"/>
              <a:gd name="T111" fmla="*/ 7 h 111"/>
              <a:gd name="T112" fmla="*/ 81 w 129"/>
              <a:gd name="T113" fmla="*/ 8 h 111"/>
              <a:gd name="T114" fmla="*/ 109 w 129"/>
              <a:gd name="T115" fmla="*/ 36 h 111"/>
              <a:gd name="T116" fmla="*/ 113 w 129"/>
              <a:gd name="T117" fmla="*/ 32 h 111"/>
              <a:gd name="T118" fmla="*/ 123 w 129"/>
              <a:gd name="T119" fmla="*/ 43 h 111"/>
              <a:gd name="T120" fmla="*/ 101 w 129"/>
              <a:gd name="T121" fmla="*/ 6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9" h="111">
                <a:moveTo>
                  <a:pt x="128" y="44"/>
                </a:moveTo>
                <a:cubicBezTo>
                  <a:pt x="129" y="43"/>
                  <a:pt x="129" y="42"/>
                  <a:pt x="128" y="41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4" y="26"/>
                  <a:pt x="112" y="26"/>
                  <a:pt x="111" y="27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"/>
                  <a:pt x="73" y="0"/>
                  <a:pt x="68" y="0"/>
                </a:cubicBezTo>
                <a:cubicBezTo>
                  <a:pt x="61" y="0"/>
                  <a:pt x="53" y="2"/>
                  <a:pt x="46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4" y="7"/>
                  <a:pt x="44" y="7"/>
                  <a:pt x="45" y="8"/>
                </a:cubicBezTo>
                <a:cubicBezTo>
                  <a:pt x="67" y="30"/>
                  <a:pt x="67" y="30"/>
                  <a:pt x="67" y="30"/>
                </a:cubicBezTo>
                <a:cubicBezTo>
                  <a:pt x="46" y="51"/>
                  <a:pt x="46" y="51"/>
                  <a:pt x="46" y="51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0"/>
                  <a:pt x="44" y="50"/>
                  <a:pt x="43" y="50"/>
                </a:cubicBezTo>
                <a:cubicBezTo>
                  <a:pt x="43" y="50"/>
                  <a:pt x="42" y="50"/>
                  <a:pt x="42" y="50"/>
                </a:cubicBezTo>
                <a:cubicBezTo>
                  <a:pt x="5" y="87"/>
                  <a:pt x="5" y="87"/>
                  <a:pt x="5" y="87"/>
                </a:cubicBezTo>
                <a:cubicBezTo>
                  <a:pt x="0" y="92"/>
                  <a:pt x="0" y="101"/>
                  <a:pt x="5" y="106"/>
                </a:cubicBezTo>
                <a:cubicBezTo>
                  <a:pt x="10" y="111"/>
                  <a:pt x="19" y="111"/>
                  <a:pt x="24" y="106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8"/>
                  <a:pt x="61" y="67"/>
                  <a:pt x="61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81" y="44"/>
                  <a:pt x="81" y="44"/>
                  <a:pt x="81" y="44"/>
                </a:cubicBezTo>
                <a:cubicBezTo>
                  <a:pt x="88" y="51"/>
                  <a:pt x="88" y="51"/>
                  <a:pt x="88" y="51"/>
                </a:cubicBezTo>
                <a:cubicBezTo>
                  <a:pt x="86" y="53"/>
                  <a:pt x="86" y="53"/>
                  <a:pt x="86" y="53"/>
                </a:cubicBezTo>
                <a:cubicBezTo>
                  <a:pt x="85" y="54"/>
                  <a:pt x="85" y="55"/>
                  <a:pt x="86" y="5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0" y="71"/>
                  <a:pt x="102" y="71"/>
                  <a:pt x="103" y="70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21" y="103"/>
                </a:moveTo>
                <a:cubicBezTo>
                  <a:pt x="19" y="104"/>
                  <a:pt x="17" y="105"/>
                  <a:pt x="14" y="105"/>
                </a:cubicBezTo>
                <a:cubicBezTo>
                  <a:pt x="12" y="105"/>
                  <a:pt x="10" y="104"/>
                  <a:pt x="8" y="103"/>
                </a:cubicBezTo>
                <a:cubicBezTo>
                  <a:pt x="6" y="101"/>
                  <a:pt x="6" y="99"/>
                  <a:pt x="6" y="96"/>
                </a:cubicBezTo>
                <a:cubicBezTo>
                  <a:pt x="6" y="94"/>
                  <a:pt x="6" y="92"/>
                  <a:pt x="8" y="90"/>
                </a:cubicBezTo>
                <a:cubicBezTo>
                  <a:pt x="43" y="55"/>
                  <a:pt x="43" y="55"/>
                  <a:pt x="43" y="55"/>
                </a:cubicBezTo>
                <a:cubicBezTo>
                  <a:pt x="56" y="68"/>
                  <a:pt x="56" y="68"/>
                  <a:pt x="56" y="68"/>
                </a:cubicBezTo>
                <a:lnTo>
                  <a:pt x="21" y="103"/>
                </a:lnTo>
                <a:close/>
                <a:moveTo>
                  <a:pt x="56" y="62"/>
                </a:moveTo>
                <a:cubicBezTo>
                  <a:pt x="49" y="55"/>
                  <a:pt x="49" y="55"/>
                  <a:pt x="49" y="55"/>
                </a:cubicBezTo>
                <a:cubicBezTo>
                  <a:pt x="70" y="33"/>
                  <a:pt x="70" y="33"/>
                  <a:pt x="70" y="33"/>
                </a:cubicBezTo>
                <a:cubicBezTo>
                  <a:pt x="78" y="41"/>
                  <a:pt x="78" y="41"/>
                  <a:pt x="78" y="41"/>
                </a:cubicBezTo>
                <a:lnTo>
                  <a:pt x="56" y="62"/>
                </a:lnTo>
                <a:close/>
                <a:moveTo>
                  <a:pt x="101" y="65"/>
                </a:moveTo>
                <a:cubicBezTo>
                  <a:pt x="91" y="54"/>
                  <a:pt x="91" y="54"/>
                  <a:pt x="91" y="54"/>
                </a:cubicBezTo>
                <a:cubicBezTo>
                  <a:pt x="94" y="51"/>
                  <a:pt x="94" y="51"/>
                  <a:pt x="94" y="5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51" y="7"/>
                  <a:pt x="51" y="7"/>
                  <a:pt x="51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6"/>
                  <a:pt x="62" y="5"/>
                  <a:pt x="66" y="5"/>
                </a:cubicBezTo>
                <a:cubicBezTo>
                  <a:pt x="71" y="4"/>
                  <a:pt x="76" y="5"/>
                  <a:pt x="81" y="7"/>
                </a:cubicBezTo>
                <a:cubicBezTo>
                  <a:pt x="81" y="8"/>
                  <a:pt x="81" y="8"/>
                  <a:pt x="81" y="8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23" y="43"/>
                  <a:pt x="123" y="43"/>
                  <a:pt x="123" y="43"/>
                </a:cubicBezTo>
                <a:lnTo>
                  <a:pt x="101" y="6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32" name="Shape 359">
            <a:extLst>
              <a:ext uri="{FF2B5EF4-FFF2-40B4-BE49-F238E27FC236}">
                <a16:creationId xmlns:a16="http://schemas.microsoft.com/office/drawing/2014/main" xmlns="" id="{C61EDA7D-16FF-C0F0-2A21-F2392A20678A}"/>
              </a:ext>
            </a:extLst>
          </p:cNvPr>
          <p:cNvSpPr/>
          <p:nvPr userDrawn="1"/>
        </p:nvSpPr>
        <p:spPr>
          <a:xfrm>
            <a:off x="5220032" y="861252"/>
            <a:ext cx="1058163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>
                <a:solidFill>
                  <a:srgbClr val="333333"/>
                </a:solidFill>
                <a:latin typeface="+mj-lt"/>
                <a:cs typeface="造字工房悦黑（非商用）常规体" pitchFamily="50" charset="-122"/>
              </a:rPr>
              <a:t>Contents</a:t>
            </a:r>
            <a:endParaRPr sz="1800" dirty="0">
              <a:latin typeface="+mj-lt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xmlns="" id="{48B454F5-6197-57B8-C4A6-9062A9456394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xmlns="" id="{32B58025-0435-3021-A9F2-DC653E111FD6}"/>
              </a:ext>
            </a:extLst>
          </p:cNvPr>
          <p:cNvSpPr txBox="1"/>
          <p:nvPr userDrawn="1"/>
        </p:nvSpPr>
        <p:spPr>
          <a:xfrm>
            <a:off x="4328340" y="4355859"/>
            <a:ext cx="1558205" cy="170627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项目概述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电站信息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投资</a:t>
            </a:r>
            <a:r>
              <a:rPr lang="en-US" altLang="zh-CN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&amp;</a:t>
            </a: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收益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设备清单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分析报表</a:t>
            </a:r>
            <a:endParaRPr lang="en-US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xmlns="" id="{4D8DF2DD-8AD9-21CD-6294-D74ABD88A185}"/>
              </a:ext>
            </a:extLst>
          </p:cNvPr>
          <p:cNvSpPr/>
          <p:nvPr userDrawn="1"/>
        </p:nvSpPr>
        <p:spPr>
          <a:xfrm>
            <a:off x="4379499" y="2316075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9" name="Freeform 250">
            <a:extLst>
              <a:ext uri="{FF2B5EF4-FFF2-40B4-BE49-F238E27FC236}">
                <a16:creationId xmlns:a16="http://schemas.microsoft.com/office/drawing/2014/main" xmlns="" id="{8F2C6904-34FC-0BC0-7379-6D39A65986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2337" y="2616759"/>
            <a:ext cx="426510" cy="548947"/>
          </a:xfrm>
          <a:custGeom>
            <a:avLst/>
            <a:gdLst>
              <a:gd name="T0" fmla="*/ 166 w 202"/>
              <a:gd name="T1" fmla="*/ 0 h 260"/>
              <a:gd name="T2" fmla="*/ 36 w 202"/>
              <a:gd name="T3" fmla="*/ 0 h 260"/>
              <a:gd name="T4" fmla="*/ 0 w 202"/>
              <a:gd name="T5" fmla="*/ 36 h 260"/>
              <a:gd name="T6" fmla="*/ 0 w 202"/>
              <a:gd name="T7" fmla="*/ 224 h 260"/>
              <a:gd name="T8" fmla="*/ 36 w 202"/>
              <a:gd name="T9" fmla="*/ 260 h 260"/>
              <a:gd name="T10" fmla="*/ 166 w 202"/>
              <a:gd name="T11" fmla="*/ 260 h 260"/>
              <a:gd name="T12" fmla="*/ 202 w 202"/>
              <a:gd name="T13" fmla="*/ 224 h 260"/>
              <a:gd name="T14" fmla="*/ 202 w 202"/>
              <a:gd name="T15" fmla="*/ 36 h 260"/>
              <a:gd name="T16" fmla="*/ 166 w 202"/>
              <a:gd name="T17" fmla="*/ 0 h 260"/>
              <a:gd name="T18" fmla="*/ 181 w 202"/>
              <a:gd name="T19" fmla="*/ 224 h 260"/>
              <a:gd name="T20" fmla="*/ 166 w 202"/>
              <a:gd name="T21" fmla="*/ 239 h 260"/>
              <a:gd name="T22" fmla="*/ 36 w 202"/>
              <a:gd name="T23" fmla="*/ 239 h 260"/>
              <a:gd name="T24" fmla="*/ 21 w 202"/>
              <a:gd name="T25" fmla="*/ 224 h 260"/>
              <a:gd name="T26" fmla="*/ 21 w 202"/>
              <a:gd name="T27" fmla="*/ 36 h 260"/>
              <a:gd name="T28" fmla="*/ 36 w 202"/>
              <a:gd name="T29" fmla="*/ 22 h 260"/>
              <a:gd name="T30" fmla="*/ 166 w 202"/>
              <a:gd name="T31" fmla="*/ 22 h 260"/>
              <a:gd name="T32" fmla="*/ 181 w 202"/>
              <a:gd name="T33" fmla="*/ 36 h 260"/>
              <a:gd name="T34" fmla="*/ 181 w 202"/>
              <a:gd name="T35" fmla="*/ 22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60">
                <a:moveTo>
                  <a:pt x="166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44"/>
                  <a:pt x="16" y="260"/>
                  <a:pt x="36" y="260"/>
                </a:cubicBezTo>
                <a:cubicBezTo>
                  <a:pt x="166" y="260"/>
                  <a:pt x="166" y="260"/>
                  <a:pt x="166" y="260"/>
                </a:cubicBezTo>
                <a:cubicBezTo>
                  <a:pt x="186" y="260"/>
                  <a:pt x="202" y="244"/>
                  <a:pt x="202" y="224"/>
                </a:cubicBezTo>
                <a:cubicBezTo>
                  <a:pt x="202" y="36"/>
                  <a:pt x="202" y="36"/>
                  <a:pt x="202" y="36"/>
                </a:cubicBezTo>
                <a:cubicBezTo>
                  <a:pt x="202" y="16"/>
                  <a:pt x="186" y="0"/>
                  <a:pt x="166" y="0"/>
                </a:cubicBezTo>
                <a:close/>
                <a:moveTo>
                  <a:pt x="181" y="224"/>
                </a:moveTo>
                <a:cubicBezTo>
                  <a:pt x="181" y="232"/>
                  <a:pt x="174" y="239"/>
                  <a:pt x="166" y="239"/>
                </a:cubicBezTo>
                <a:cubicBezTo>
                  <a:pt x="36" y="239"/>
                  <a:pt x="36" y="239"/>
                  <a:pt x="36" y="239"/>
                </a:cubicBezTo>
                <a:cubicBezTo>
                  <a:pt x="28" y="239"/>
                  <a:pt x="21" y="232"/>
                  <a:pt x="21" y="224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8"/>
                  <a:pt x="28" y="22"/>
                  <a:pt x="3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74" y="22"/>
                  <a:pt x="181" y="28"/>
                  <a:pt x="181" y="36"/>
                </a:cubicBezTo>
                <a:lnTo>
                  <a:pt x="181" y="22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0" name="Rectangle 251">
            <a:extLst>
              <a:ext uri="{FF2B5EF4-FFF2-40B4-BE49-F238E27FC236}">
                <a16:creationId xmlns:a16="http://schemas.microsoft.com/office/drawing/2014/main" xmlns="" id="{D6CE2DE1-B86B-1054-967B-A8F7A935DF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753996"/>
            <a:ext cx="244874" cy="30946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1" name="Rectangle 252">
            <a:extLst>
              <a:ext uri="{FF2B5EF4-FFF2-40B4-BE49-F238E27FC236}">
                <a16:creationId xmlns:a16="http://schemas.microsoft.com/office/drawing/2014/main" xmlns="" id="{0A448BD6-D39B-B774-7EA8-C7CBCE7481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829342"/>
            <a:ext cx="244874" cy="32291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2" name="Rectangle 253">
            <a:extLst>
              <a:ext uri="{FF2B5EF4-FFF2-40B4-BE49-F238E27FC236}">
                <a16:creationId xmlns:a16="http://schemas.microsoft.com/office/drawing/2014/main" xmlns="" id="{A640C93E-4D4F-A605-1E0F-186FA21A72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906033"/>
            <a:ext cx="244874" cy="32291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3" name="Rectangle 254">
            <a:extLst>
              <a:ext uri="{FF2B5EF4-FFF2-40B4-BE49-F238E27FC236}">
                <a16:creationId xmlns:a16="http://schemas.microsoft.com/office/drawing/2014/main" xmlns="" id="{50B38764-B270-B38E-D106-71A3889072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984070"/>
            <a:ext cx="244874" cy="29600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45" name="Straight Connector 2">
            <a:extLst>
              <a:ext uri="{FF2B5EF4-FFF2-40B4-BE49-F238E27FC236}">
                <a16:creationId xmlns:a16="http://schemas.microsoft.com/office/drawing/2014/main" xmlns="" id="{AE34735F-29BB-A50A-E108-D0315A02B9AD}"/>
              </a:ext>
            </a:extLst>
          </p:cNvPr>
          <p:cNvCxnSpPr>
            <a:cxnSpLocks/>
          </p:cNvCxnSpPr>
          <p:nvPr userDrawn="1"/>
        </p:nvCxnSpPr>
        <p:spPr>
          <a:xfrm>
            <a:off x="3677405" y="2876505"/>
            <a:ext cx="696014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20">
            <a:extLst>
              <a:ext uri="{FF2B5EF4-FFF2-40B4-BE49-F238E27FC236}">
                <a16:creationId xmlns:a16="http://schemas.microsoft.com/office/drawing/2014/main" xmlns="" id="{355412C4-E0B8-BBA9-9EF4-7384772E4983}"/>
              </a:ext>
            </a:extLst>
          </p:cNvPr>
          <p:cNvSpPr/>
          <p:nvPr userDrawn="1"/>
        </p:nvSpPr>
        <p:spPr>
          <a:xfrm>
            <a:off x="2923857" y="3827441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18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bldLvl="0" animBg="1"/>
      <p:bldP spid="15" grpId="0" bldLvl="0" animBg="1"/>
      <p:bldP spid="18" grpId="0" bldLvl="0" animBg="1"/>
      <p:bldP spid="28" grpId="0" bldLvl="0" animBg="1"/>
      <p:bldP spid="29" grpId="0" bldLvl="0" animBg="1"/>
      <p:bldP spid="30" grpId="0" bldLvl="0" animBg="1"/>
      <p:bldP spid="37" grpId="0"/>
      <p:bldP spid="38" grpId="0" bldLvl="0" animBg="1"/>
      <p:bldP spid="46" grpId="0" bldLvl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DF1A956-AE26-3C66-6655-71EC2799B714}"/>
              </a:ext>
            </a:extLst>
          </p:cNvPr>
          <p:cNvSpPr txBox="1"/>
          <p:nvPr userDrawn="1"/>
        </p:nvSpPr>
        <p:spPr>
          <a:xfrm>
            <a:off x="431231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晶澳、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天合、晶科、隆基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550W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 descr="VertexModules">
            <a:extLst>
              <a:ext uri="{FF2B5EF4-FFF2-40B4-BE49-F238E27FC236}">
                <a16:creationId xmlns:a16="http://schemas.microsoft.com/office/drawing/2014/main" xmlns="" id="{FD09E6FF-9458-A0A0-0EC4-9AC65213AF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9115" y="2250150"/>
            <a:ext cx="2249805" cy="35179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17827271-EEC3-D224-46B2-D6EB9C96DB90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AE9EB770-0676-63BE-8525-582C5D0642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87117" y="2193425"/>
            <a:ext cx="2310859" cy="3631349"/>
          </a:xfrm>
          <a:prstGeom prst="rect">
            <a:avLst/>
          </a:prstGeom>
        </p:spPr>
      </p:pic>
      <p:pic>
        <p:nvPicPr>
          <p:cNvPr id="17" name="图片 16" descr="20211203174136v_gaitubao_810x1418_gaitubao_590x1033_8f1bcebb7c">
            <a:extLst>
              <a:ext uri="{FF2B5EF4-FFF2-40B4-BE49-F238E27FC236}">
                <a16:creationId xmlns:a16="http://schemas.microsoft.com/office/drawing/2014/main" xmlns="" id="{05DC07FF-E80B-CA31-0CAF-0A76E3171F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84" y="2274627"/>
            <a:ext cx="1981199" cy="3468943"/>
          </a:xfrm>
          <a:prstGeom prst="rect">
            <a:avLst/>
          </a:prstGeom>
        </p:spPr>
      </p:pic>
      <p:sp>
        <p:nvSpPr>
          <p:cNvPr id="18" name="Shape 359">
            <a:extLst>
              <a:ext uri="{FF2B5EF4-FFF2-40B4-BE49-F238E27FC236}">
                <a16:creationId xmlns:a16="http://schemas.microsoft.com/office/drawing/2014/main" xmlns="" id="{5B4602D7-DBC2-E692-9343-28D58CF64E1C}"/>
              </a:ext>
            </a:extLst>
          </p:cNvPr>
          <p:cNvSpPr/>
          <p:nvPr userDrawn="1"/>
        </p:nvSpPr>
        <p:spPr>
          <a:xfrm>
            <a:off x="8033517" y="5824774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隆基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9" name="Shape 359">
            <a:extLst>
              <a:ext uri="{FF2B5EF4-FFF2-40B4-BE49-F238E27FC236}">
                <a16:creationId xmlns:a16="http://schemas.microsoft.com/office/drawing/2014/main" xmlns="" id="{81925A4F-7BC8-6352-73D9-B1152FC1049C}"/>
              </a:ext>
            </a:extLst>
          </p:cNvPr>
          <p:cNvSpPr/>
          <p:nvPr userDrawn="1"/>
        </p:nvSpPr>
        <p:spPr>
          <a:xfrm>
            <a:off x="5283157" y="5911538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晶科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0" name="Shape 359">
            <a:extLst>
              <a:ext uri="{FF2B5EF4-FFF2-40B4-BE49-F238E27FC236}">
                <a16:creationId xmlns:a16="http://schemas.microsoft.com/office/drawing/2014/main" xmlns="" id="{D63F0CB1-8399-E536-721B-4C3E254DA0C0}"/>
              </a:ext>
            </a:extLst>
          </p:cNvPr>
          <p:cNvSpPr/>
          <p:nvPr userDrawn="1"/>
        </p:nvSpPr>
        <p:spPr>
          <a:xfrm>
            <a:off x="1756316" y="5984158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天合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777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xmlns="" id="{E0924410-E9E0-1AA4-CBEC-CDEC1B485F00}"/>
              </a:ext>
            </a:extLst>
          </p:cNvPr>
          <p:cNvSpPr txBox="1"/>
          <p:nvPr userDrawn="1"/>
        </p:nvSpPr>
        <p:spPr>
          <a:xfrm>
            <a:off x="894992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晶科组件，功率为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550W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，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晶科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为全球最大光伏企业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.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126C95F-3076-B821-D3E9-7B3C9479D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4926" y="2283813"/>
            <a:ext cx="4163421" cy="39377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31711C5-640E-7DEB-E42F-365AAB3D80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5115" y="2590182"/>
            <a:ext cx="2310859" cy="3631349"/>
          </a:xfrm>
          <a:prstGeom prst="rect">
            <a:avLst/>
          </a:prstGeom>
        </p:spPr>
      </p:pic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9CEE9BBF-58DE-0375-68AD-86E86782CCBA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333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 descr="20211203174136v_gaitubao_810x1418_gaitubao_590x1033_8f1bcebb7c">
            <a:extLst>
              <a:ext uri="{FF2B5EF4-FFF2-40B4-BE49-F238E27FC236}">
                <a16:creationId xmlns:a16="http://schemas.microsoft.com/office/drawing/2014/main" xmlns="" id="{662B2BD9-12BE-FA13-96B6-C9891AC01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09382" y="2470197"/>
            <a:ext cx="1981199" cy="3468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75A6BF3-7573-3AF0-EA1B-AA8C08D173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20892" y="2485208"/>
            <a:ext cx="7577138" cy="3965906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CFE9C6DF-AEB7-BE7B-8824-DFD5D0468FEC}"/>
              </a:ext>
            </a:extLst>
          </p:cNvPr>
          <p:cNvSpPr txBox="1"/>
          <p:nvPr userDrawn="1"/>
        </p:nvSpPr>
        <p:spPr>
          <a:xfrm>
            <a:off x="894992" y="1346074"/>
            <a:ext cx="10613509" cy="1123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光伏组件采用隆基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-HIMO4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型号组件，功率为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555W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，隆基为全球最大光伏上市企业，也是唯一获评</a:t>
            </a:r>
            <a:r>
              <a:rPr lang="en-US" altLang="zh-CN" sz="2400" dirty="0" err="1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PVtech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“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可融资性”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AAA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等级光伏组件制造商。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xmlns="" id="{3C6CA171-45B4-6FFD-B857-B1FE00E70082}"/>
              </a:ext>
            </a:extLst>
          </p:cNvPr>
          <p:cNvSpPr txBox="1"/>
          <p:nvPr userDrawn="1"/>
        </p:nvSpPr>
        <p:spPr>
          <a:xfrm>
            <a:off x="608076" y="225688"/>
            <a:ext cx="2086998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光伏组件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0D1A9870-8F38-3EBC-480A-C855B8CF21F8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16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E7E29982-4AFA-7136-1213-A4C302123384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C4AA5109-C2A0-3179-7FF0-8B94F8505B8E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采用固德威逆变器、阳光、锦浪。逆变器转换效率高达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3" name="图片 12" descr="zheng-961">
            <a:extLst>
              <a:ext uri="{FF2B5EF4-FFF2-40B4-BE49-F238E27FC236}">
                <a16:creationId xmlns:a16="http://schemas.microsoft.com/office/drawing/2014/main" xmlns="" id="{BDEE9222-A5F3-BE36-7401-8340FCE0E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8033" b="12656"/>
          <a:stretch>
            <a:fillRect/>
          </a:stretch>
        </p:blipFill>
        <p:spPr>
          <a:xfrm>
            <a:off x="281187" y="2859801"/>
            <a:ext cx="3739340" cy="2834579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266D5F3B-BDD9-3614-E647-86BD697A08AD}"/>
              </a:ext>
            </a:extLst>
          </p:cNvPr>
          <p:cNvSpPr txBox="1"/>
          <p:nvPr userDrawn="1"/>
        </p:nvSpPr>
        <p:spPr>
          <a:xfrm>
            <a:off x="643077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C0F4196-8F97-886D-D0EA-74745E421B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41590" y="3262423"/>
            <a:ext cx="3198866" cy="1995377"/>
          </a:xfrm>
          <a:prstGeom prst="rect">
            <a:avLst/>
          </a:prstGeom>
        </p:spPr>
      </p:pic>
      <p:pic>
        <p:nvPicPr>
          <p:cNvPr id="16" name="图片 15" descr="SYHgkBkVpB4ow92IytwlmjzrztXcDQZcxc1QHjNn">
            <a:extLst>
              <a:ext uri="{FF2B5EF4-FFF2-40B4-BE49-F238E27FC236}">
                <a16:creationId xmlns:a16="http://schemas.microsoft.com/office/drawing/2014/main" xmlns="" id="{2762EB71-63ED-3130-42DE-0D8E13E9B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11171" b="32646"/>
          <a:stretch>
            <a:fillRect/>
          </a:stretch>
        </p:blipFill>
        <p:spPr>
          <a:xfrm>
            <a:off x="8171475" y="3091880"/>
            <a:ext cx="3469246" cy="21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1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E7E29982-4AFA-7136-1213-A4C302123384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C4AA5109-C2A0-3179-7FF0-8B94F8505B8E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采用固德威逆变器。逆变器转换效率高达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958E5DB-ACE7-4B6E-AF04-3A149C3D62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0800" y="2514600"/>
            <a:ext cx="3838575" cy="3719830"/>
          </a:xfrm>
          <a:prstGeom prst="rect">
            <a:avLst/>
          </a:prstGeom>
        </p:spPr>
      </p:pic>
      <p:pic>
        <p:nvPicPr>
          <p:cNvPr id="13" name="图片 12" descr="zheng-961">
            <a:extLst>
              <a:ext uri="{FF2B5EF4-FFF2-40B4-BE49-F238E27FC236}">
                <a16:creationId xmlns:a16="http://schemas.microsoft.com/office/drawing/2014/main" xmlns="" id="{BDEE9222-A5F3-BE36-7401-8340FCE0E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8033" b="12656"/>
          <a:stretch>
            <a:fillRect/>
          </a:stretch>
        </p:blipFill>
        <p:spPr>
          <a:xfrm>
            <a:off x="1019176" y="2819400"/>
            <a:ext cx="4505064" cy="341503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266D5F3B-BDD9-3614-E647-86BD697A08AD}"/>
              </a:ext>
            </a:extLst>
          </p:cNvPr>
          <p:cNvSpPr txBox="1"/>
          <p:nvPr userDrawn="1"/>
        </p:nvSpPr>
        <p:spPr>
          <a:xfrm>
            <a:off x="643077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</p:spTree>
    <p:extLst>
      <p:ext uri="{BB962C8B-B14F-4D97-AF65-F5344CB8AC3E}">
        <p14:creationId xmlns:p14="http://schemas.microsoft.com/office/powerpoint/2010/main" val="1128783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FA080A8E-8BF0-50E7-F658-3F116C2ED315}"/>
              </a:ext>
            </a:extLst>
          </p:cNvPr>
          <p:cNvSpPr txBox="1"/>
          <p:nvPr userDrawn="1"/>
        </p:nvSpPr>
        <p:spPr>
          <a:xfrm>
            <a:off x="685799" y="1610044"/>
            <a:ext cx="10400745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逆变器采用阳光变器，科创板上市公司。逆变器转换效率高达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98.5%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以上。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CCC53C0-6135-959A-76DB-A3C0FFD27A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5800" y="2667000"/>
            <a:ext cx="4540250" cy="2832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28EFF6A-8C6F-B6C5-FF42-83B510D078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28615" y="2717165"/>
            <a:ext cx="5775325" cy="2781935"/>
          </a:xfrm>
          <a:prstGeom prst="rect">
            <a:avLst/>
          </a:prstGeom>
        </p:spPr>
      </p:pic>
      <p:sp>
        <p:nvSpPr>
          <p:cNvPr id="13" name="Shape 359">
            <a:extLst>
              <a:ext uri="{FF2B5EF4-FFF2-40B4-BE49-F238E27FC236}">
                <a16:creationId xmlns:a16="http://schemas.microsoft.com/office/drawing/2014/main" xmlns="" id="{9D31DD35-05AC-4247-1D54-6B33CB6F4397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87B82E98-4A42-E0AB-9907-7607F8BE6486}"/>
              </a:ext>
            </a:extLst>
          </p:cNvPr>
          <p:cNvSpPr txBox="1"/>
          <p:nvPr userDrawn="1"/>
        </p:nvSpPr>
        <p:spPr>
          <a:xfrm>
            <a:off x="621202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</p:spTree>
    <p:extLst>
      <p:ext uri="{BB962C8B-B14F-4D97-AF65-F5344CB8AC3E}">
        <p14:creationId xmlns:p14="http://schemas.microsoft.com/office/powerpoint/2010/main" val="3348671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xmlns="" id="{EDC612FF-E5C4-AD1C-FB86-9515B8F86426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71C8DDA1-28E5-F7E8-6217-3C7A8BEA4650}"/>
              </a:ext>
            </a:extLst>
          </p:cNvPr>
          <p:cNvSpPr txBox="1"/>
          <p:nvPr userDrawn="1"/>
        </p:nvSpPr>
        <p:spPr>
          <a:xfrm>
            <a:off x="621202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554F9D87-E913-DB98-2796-EBD35545040A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采用锦浪逆变器，科创板上市公司。逆变器转换效率高达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3" name="图片 12" descr="SYHgkBkVpB4ow92IytwlmjzrztXcDQZcxc1QHjNn">
            <a:extLst>
              <a:ext uri="{FF2B5EF4-FFF2-40B4-BE49-F238E27FC236}">
                <a16:creationId xmlns:a16="http://schemas.microsoft.com/office/drawing/2014/main" xmlns="" id="{2FFE33E5-4F47-8A26-9D74-FBFDA4EDC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1171" b="32646"/>
          <a:stretch>
            <a:fillRect/>
          </a:stretch>
        </p:blipFill>
        <p:spPr>
          <a:xfrm>
            <a:off x="1010920" y="2778201"/>
            <a:ext cx="4681220" cy="2922580"/>
          </a:xfrm>
          <a:prstGeom prst="rect">
            <a:avLst/>
          </a:prstGeom>
        </p:spPr>
      </p:pic>
      <p:pic>
        <p:nvPicPr>
          <p:cNvPr id="14" name="图片 13" descr="20181018052433_55809">
            <a:extLst>
              <a:ext uri="{FF2B5EF4-FFF2-40B4-BE49-F238E27FC236}">
                <a16:creationId xmlns:a16="http://schemas.microsoft.com/office/drawing/2014/main" xmlns="" id="{8AFE0FDF-86F1-52A9-1971-FE28F369DC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64425" y="3162935"/>
            <a:ext cx="854075" cy="746125"/>
          </a:xfrm>
          <a:prstGeom prst="rect">
            <a:avLst/>
          </a:prstGeom>
        </p:spPr>
      </p:pic>
      <p:pic>
        <p:nvPicPr>
          <p:cNvPr id="15" name="图片 14" descr="20181018063502_51862">
            <a:extLst>
              <a:ext uri="{FF2B5EF4-FFF2-40B4-BE49-F238E27FC236}">
                <a16:creationId xmlns:a16="http://schemas.microsoft.com/office/drawing/2014/main" xmlns="" id="{3397E568-E150-3596-04AD-6B436EC5528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37955" y="4395470"/>
            <a:ext cx="829945" cy="800100"/>
          </a:xfrm>
          <a:prstGeom prst="rect">
            <a:avLst/>
          </a:prstGeom>
        </p:spPr>
      </p:pic>
      <p:pic>
        <p:nvPicPr>
          <p:cNvPr id="16" name="图片 15" descr="20190509124338_61476">
            <a:extLst>
              <a:ext uri="{FF2B5EF4-FFF2-40B4-BE49-F238E27FC236}">
                <a16:creationId xmlns:a16="http://schemas.microsoft.com/office/drawing/2014/main" xmlns="" id="{1464BEDB-BB02-80BD-9CF6-435DF23D817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37955" y="3109595"/>
            <a:ext cx="829310" cy="799465"/>
          </a:xfrm>
          <a:prstGeom prst="rect">
            <a:avLst/>
          </a:prstGeom>
        </p:spPr>
      </p:pic>
      <p:pic>
        <p:nvPicPr>
          <p:cNvPr id="17" name="图片 16" descr="MGiqmNbSllG1pNiB7Urc6eX12Wn1tG8GKfrufrw0">
            <a:extLst>
              <a:ext uri="{FF2B5EF4-FFF2-40B4-BE49-F238E27FC236}">
                <a16:creationId xmlns:a16="http://schemas.microsoft.com/office/drawing/2014/main" xmlns="" id="{5958316A-DA13-24F0-CBC4-9BB6E4C1594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83475" y="4363720"/>
            <a:ext cx="863600" cy="8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95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72DB1BAC-AB1C-4BEC-FC18-D323F624E05A}"/>
              </a:ext>
            </a:extLst>
          </p:cNvPr>
          <p:cNvSpPr txBox="1"/>
          <p:nvPr userDrawn="1"/>
        </p:nvSpPr>
        <p:spPr>
          <a:xfrm>
            <a:off x="608076" y="1473789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光伏支架采用铝合金防水支架，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1BA5A71-DFF1-A273-6662-D1C57A22A4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1" y="2644671"/>
            <a:ext cx="3751809" cy="2813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13F8ADB-F912-E8CD-697C-F057ED7680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" y="2644671"/>
            <a:ext cx="3582924" cy="2890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39FE843-0D64-B0D1-F387-67F5968909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4670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6437ECC-6121-F085-7329-D22369D0513D}"/>
              </a:ext>
            </a:extLst>
          </p:cNvPr>
          <p:cNvSpPr txBox="1"/>
          <p:nvPr userDrawn="1"/>
        </p:nvSpPr>
        <p:spPr>
          <a:xfrm>
            <a:off x="493033" y="20287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43843C21-8B78-38DC-4389-D25CDC4EE8DF}"/>
              </a:ext>
            </a:extLst>
          </p:cNvPr>
          <p:cNvSpPr/>
          <p:nvPr userDrawn="1"/>
        </p:nvSpPr>
        <p:spPr>
          <a:xfrm>
            <a:off x="493033" y="842121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455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5E871C03-B3EC-AC16-AFDA-D7D6F4849BE5}"/>
              </a:ext>
            </a:extLst>
          </p:cNvPr>
          <p:cNvSpPr txBox="1"/>
          <p:nvPr userDrawn="1"/>
        </p:nvSpPr>
        <p:spPr>
          <a:xfrm>
            <a:off x="608076" y="1478164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光伏支架采用铝合金支架，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2088C4-DF31-E708-0922-E386F6DBC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1" y="2649046"/>
            <a:ext cx="3751809" cy="2813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3722EEDA-3DDA-FB63-9E8E-5D3255BB28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" y="2649046"/>
            <a:ext cx="3582924" cy="2890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F77F9B5-3341-078E-DCD6-754A68BC69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9045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05921AC0-FE28-F60B-B50E-B83382B2A042}"/>
              </a:ext>
            </a:extLst>
          </p:cNvPr>
          <p:cNvSpPr txBox="1"/>
          <p:nvPr userDrawn="1"/>
        </p:nvSpPr>
        <p:spPr>
          <a:xfrm>
            <a:off x="608076" y="22568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7B1C99D0-E1A2-3F87-FECF-FCB1AA2F6D29}"/>
              </a:ext>
            </a:extLst>
          </p:cNvPr>
          <p:cNvSpPr/>
          <p:nvPr userDrawn="1"/>
        </p:nvSpPr>
        <p:spPr>
          <a:xfrm>
            <a:off x="571852" y="781029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816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5E871C03-B3EC-AC16-AFDA-D7D6F4849BE5}"/>
              </a:ext>
            </a:extLst>
          </p:cNvPr>
          <p:cNvSpPr txBox="1"/>
          <p:nvPr userDrawn="1"/>
        </p:nvSpPr>
        <p:spPr>
          <a:xfrm>
            <a:off x="608076" y="1478164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光伏支架采用镀锌钢支架，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2088C4-DF31-E708-0922-E386F6DBC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73" y="2649045"/>
            <a:ext cx="3751809" cy="2813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F77F9B5-3341-078E-DCD6-754A68BC69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9045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05921AC0-FE28-F60B-B50E-B83382B2A042}"/>
              </a:ext>
            </a:extLst>
          </p:cNvPr>
          <p:cNvSpPr txBox="1"/>
          <p:nvPr userDrawn="1"/>
        </p:nvSpPr>
        <p:spPr>
          <a:xfrm>
            <a:off x="608076" y="22568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7B1C99D0-E1A2-3F87-FECF-FCB1AA2F6D29}"/>
              </a:ext>
            </a:extLst>
          </p:cNvPr>
          <p:cNvSpPr/>
          <p:nvPr userDrawn="1"/>
        </p:nvSpPr>
        <p:spPr>
          <a:xfrm>
            <a:off x="571852" y="781029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5909C038-70D3-C1C0-31AC-779493972C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1" y="2642282"/>
            <a:ext cx="2813857" cy="28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5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376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07385AE-119F-8BFF-CA17-1D765ADEE749}"/>
              </a:ext>
            </a:extLst>
          </p:cNvPr>
          <p:cNvSpPr txBox="1"/>
          <p:nvPr userDrawn="1"/>
        </p:nvSpPr>
        <p:spPr>
          <a:xfrm>
            <a:off x="6374547" y="1881754"/>
            <a:ext cx="4828309" cy="4315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电缆耦合器使用史陶比尔的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MC4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接头。 </a:t>
            </a: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史陶比尔（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STAUBLI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）成立于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1893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年的瑞士，降低您光伏系统的功率损失、停机时间、维修时间和火灾风险。独特的 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MULTILAM 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接触技术保证了整个产品寿命内出色的长期可靠性及低接触电阻。</a:t>
            </a: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462CC96-86D7-38E2-2010-014EAE4C57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7512" y="1796418"/>
            <a:ext cx="4882152" cy="440713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80D0F962-7AEA-DC3F-6A3F-CD891DE9FF85}"/>
              </a:ext>
            </a:extLst>
          </p:cNvPr>
          <p:cNvSpPr txBox="1"/>
          <p:nvPr userDrawn="1"/>
        </p:nvSpPr>
        <p:spPr>
          <a:xfrm>
            <a:off x="489948" y="237038"/>
            <a:ext cx="2555135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光伏耦合器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:a16="http://schemas.microsoft.com/office/drawing/2014/main" xmlns="" id="{DE26BCA5-50F5-29CD-B15E-E0B3A52D6F82}"/>
              </a:ext>
            </a:extLst>
          </p:cNvPr>
          <p:cNvSpPr/>
          <p:nvPr userDrawn="1"/>
        </p:nvSpPr>
        <p:spPr>
          <a:xfrm>
            <a:off x="540442" y="721536"/>
            <a:ext cx="1780604" cy="553986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PV coupler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20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2A3BC42D-063B-8BD8-D95D-C22DE2774557}"/>
              </a:ext>
            </a:extLst>
          </p:cNvPr>
          <p:cNvSpPr txBox="1"/>
          <p:nvPr userDrawn="1"/>
        </p:nvSpPr>
        <p:spPr>
          <a:xfrm>
            <a:off x="629016" y="1487740"/>
            <a:ext cx="10343784" cy="8846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线缆采用全国知名线缆企业起帆线缆，直流线缆采用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PV1-F 1*4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型号线缆，规格为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4mm²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，交流线缆型号依据装机规模及标准选用。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F85310C-00E0-DCD3-F18D-4F8CEEC4F4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73529"/>
            <a:ext cx="4288149" cy="3278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A6D4A98-D4AB-5232-EDAD-974E05F486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62600" y="2575856"/>
            <a:ext cx="5029200" cy="3352800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xmlns="" id="{EECECF5A-6374-8C37-5D01-A93C2EBEDBB3}"/>
              </a:ext>
            </a:extLst>
          </p:cNvPr>
          <p:cNvSpPr txBox="1"/>
          <p:nvPr userDrawn="1"/>
        </p:nvSpPr>
        <p:spPr>
          <a:xfrm>
            <a:off x="608076" y="233816"/>
            <a:ext cx="1119367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线缆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0F821D72-566B-8D29-3B02-178E28F67925}"/>
              </a:ext>
            </a:extLst>
          </p:cNvPr>
          <p:cNvSpPr/>
          <p:nvPr userDrawn="1"/>
        </p:nvSpPr>
        <p:spPr>
          <a:xfrm>
            <a:off x="616584" y="721536"/>
            <a:ext cx="1628319" cy="615541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chemeClr val="tx1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PV 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cable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69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C29273A-2C4B-8742-B854-A93AB4235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6" name="Shape 358">
            <a:extLst>
              <a:ext uri="{FF2B5EF4-FFF2-40B4-BE49-F238E27FC236}">
                <a16:creationId xmlns:a16="http://schemas.microsoft.com/office/drawing/2014/main" xmlns="" id="{53256E21-85D9-7FFB-1F78-8E74531DECDE}"/>
              </a:ext>
            </a:extLst>
          </p:cNvPr>
          <p:cNvSpPr/>
          <p:nvPr userDrawn="1"/>
        </p:nvSpPr>
        <p:spPr>
          <a:xfrm>
            <a:off x="2760898" y="31242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施工案例</a:t>
            </a:r>
            <a:endParaRPr lang="zh-CN" sz="4080" dirty="0"/>
          </a:p>
        </p:txBody>
      </p:sp>
      <p:sp>
        <p:nvSpPr>
          <p:cNvPr id="17" name="Shape 359">
            <a:extLst>
              <a:ext uri="{FF2B5EF4-FFF2-40B4-BE49-F238E27FC236}">
                <a16:creationId xmlns:a16="http://schemas.microsoft.com/office/drawing/2014/main" xmlns="" id="{7689AB7F-CF7A-C15A-27B4-AB20D7F0C55C}"/>
              </a:ext>
            </a:extLst>
          </p:cNvPr>
          <p:cNvSpPr/>
          <p:nvPr userDrawn="1"/>
        </p:nvSpPr>
        <p:spPr>
          <a:xfrm>
            <a:off x="2610537" y="3849478"/>
            <a:ext cx="3002092" cy="553986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xmlns="" id="{A44E8E17-71F0-E2FB-2EB6-AF2868EF200C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A3B45"/>
                </a:solidFill>
                <a:cs typeface="造字工房悦黑（非商用）常规体" pitchFamily="50" charset="-122"/>
              </a:rPr>
              <a:t>3</a:t>
            </a:r>
            <a:endParaRPr lang="en-US" sz="2400" dirty="0">
              <a:solidFill>
                <a:srgbClr val="3A3B45"/>
              </a:solidFill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" name="Freeform 135">
            <a:extLst>
              <a:ext uri="{FF2B5EF4-FFF2-40B4-BE49-F238E27FC236}">
                <a16:creationId xmlns:a16="http://schemas.microsoft.com/office/drawing/2014/main" xmlns="" id="{E2A78E05-B21C-F5CB-F575-2C5513533E8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74669" y="1667164"/>
            <a:ext cx="1148237" cy="990119"/>
          </a:xfrm>
          <a:custGeom>
            <a:avLst/>
            <a:gdLst>
              <a:gd name="T0" fmla="*/ 128 w 129"/>
              <a:gd name="T1" fmla="*/ 44 h 111"/>
              <a:gd name="T2" fmla="*/ 128 w 129"/>
              <a:gd name="T3" fmla="*/ 41 h 111"/>
              <a:gd name="T4" fmla="*/ 115 w 129"/>
              <a:gd name="T5" fmla="*/ 27 h 111"/>
              <a:gd name="T6" fmla="*/ 111 w 129"/>
              <a:gd name="T7" fmla="*/ 27 h 111"/>
              <a:gd name="T8" fmla="*/ 109 w 129"/>
              <a:gd name="T9" fmla="*/ 29 h 111"/>
              <a:gd name="T10" fmla="*/ 84 w 129"/>
              <a:gd name="T11" fmla="*/ 4 h 111"/>
              <a:gd name="T12" fmla="*/ 84 w 129"/>
              <a:gd name="T13" fmla="*/ 4 h 111"/>
              <a:gd name="T14" fmla="*/ 68 w 129"/>
              <a:gd name="T15" fmla="*/ 0 h 111"/>
              <a:gd name="T16" fmla="*/ 46 w 129"/>
              <a:gd name="T17" fmla="*/ 4 h 111"/>
              <a:gd name="T18" fmla="*/ 45 w 129"/>
              <a:gd name="T19" fmla="*/ 5 h 111"/>
              <a:gd name="T20" fmla="*/ 44 w 129"/>
              <a:gd name="T21" fmla="*/ 6 h 111"/>
              <a:gd name="T22" fmla="*/ 45 w 129"/>
              <a:gd name="T23" fmla="*/ 8 h 111"/>
              <a:gd name="T24" fmla="*/ 67 w 129"/>
              <a:gd name="T25" fmla="*/ 30 h 111"/>
              <a:gd name="T26" fmla="*/ 46 w 129"/>
              <a:gd name="T27" fmla="*/ 51 h 111"/>
              <a:gd name="T28" fmla="*/ 45 w 129"/>
              <a:gd name="T29" fmla="*/ 50 h 111"/>
              <a:gd name="T30" fmla="*/ 43 w 129"/>
              <a:gd name="T31" fmla="*/ 50 h 111"/>
              <a:gd name="T32" fmla="*/ 42 w 129"/>
              <a:gd name="T33" fmla="*/ 50 h 111"/>
              <a:gd name="T34" fmla="*/ 5 w 129"/>
              <a:gd name="T35" fmla="*/ 87 h 111"/>
              <a:gd name="T36" fmla="*/ 5 w 129"/>
              <a:gd name="T37" fmla="*/ 106 h 111"/>
              <a:gd name="T38" fmla="*/ 24 w 129"/>
              <a:gd name="T39" fmla="*/ 106 h 111"/>
              <a:gd name="T40" fmla="*/ 61 w 129"/>
              <a:gd name="T41" fmla="*/ 69 h 111"/>
              <a:gd name="T42" fmla="*/ 61 w 129"/>
              <a:gd name="T43" fmla="*/ 66 h 111"/>
              <a:gd name="T44" fmla="*/ 60 w 129"/>
              <a:gd name="T45" fmla="*/ 66 h 111"/>
              <a:gd name="T46" fmla="*/ 60 w 129"/>
              <a:gd name="T47" fmla="*/ 64 h 111"/>
              <a:gd name="T48" fmla="*/ 61 w 129"/>
              <a:gd name="T49" fmla="*/ 64 h 111"/>
              <a:gd name="T50" fmla="*/ 81 w 129"/>
              <a:gd name="T51" fmla="*/ 44 h 111"/>
              <a:gd name="T52" fmla="*/ 88 w 129"/>
              <a:gd name="T53" fmla="*/ 51 h 111"/>
              <a:gd name="T54" fmla="*/ 86 w 129"/>
              <a:gd name="T55" fmla="*/ 53 h 111"/>
              <a:gd name="T56" fmla="*/ 86 w 129"/>
              <a:gd name="T57" fmla="*/ 56 h 111"/>
              <a:gd name="T58" fmla="*/ 100 w 129"/>
              <a:gd name="T59" fmla="*/ 70 h 111"/>
              <a:gd name="T60" fmla="*/ 103 w 129"/>
              <a:gd name="T61" fmla="*/ 70 h 111"/>
              <a:gd name="T62" fmla="*/ 128 w 129"/>
              <a:gd name="T63" fmla="*/ 44 h 111"/>
              <a:gd name="T64" fmla="*/ 21 w 129"/>
              <a:gd name="T65" fmla="*/ 103 h 111"/>
              <a:gd name="T66" fmla="*/ 14 w 129"/>
              <a:gd name="T67" fmla="*/ 105 h 111"/>
              <a:gd name="T68" fmla="*/ 8 w 129"/>
              <a:gd name="T69" fmla="*/ 103 h 111"/>
              <a:gd name="T70" fmla="*/ 6 w 129"/>
              <a:gd name="T71" fmla="*/ 96 h 111"/>
              <a:gd name="T72" fmla="*/ 8 w 129"/>
              <a:gd name="T73" fmla="*/ 90 h 111"/>
              <a:gd name="T74" fmla="*/ 43 w 129"/>
              <a:gd name="T75" fmla="*/ 55 h 111"/>
              <a:gd name="T76" fmla="*/ 56 w 129"/>
              <a:gd name="T77" fmla="*/ 68 h 111"/>
              <a:gd name="T78" fmla="*/ 21 w 129"/>
              <a:gd name="T79" fmla="*/ 103 h 111"/>
              <a:gd name="T80" fmla="*/ 56 w 129"/>
              <a:gd name="T81" fmla="*/ 62 h 111"/>
              <a:gd name="T82" fmla="*/ 49 w 129"/>
              <a:gd name="T83" fmla="*/ 55 h 111"/>
              <a:gd name="T84" fmla="*/ 70 w 129"/>
              <a:gd name="T85" fmla="*/ 33 h 111"/>
              <a:gd name="T86" fmla="*/ 78 w 129"/>
              <a:gd name="T87" fmla="*/ 41 h 111"/>
              <a:gd name="T88" fmla="*/ 56 w 129"/>
              <a:gd name="T89" fmla="*/ 62 h 111"/>
              <a:gd name="T90" fmla="*/ 101 w 129"/>
              <a:gd name="T91" fmla="*/ 65 h 111"/>
              <a:gd name="T92" fmla="*/ 91 w 129"/>
              <a:gd name="T93" fmla="*/ 54 h 111"/>
              <a:gd name="T94" fmla="*/ 94 w 129"/>
              <a:gd name="T95" fmla="*/ 51 h 111"/>
              <a:gd name="T96" fmla="*/ 84 w 129"/>
              <a:gd name="T97" fmla="*/ 41 h 111"/>
              <a:gd name="T98" fmla="*/ 84 w 129"/>
              <a:gd name="T99" fmla="*/ 41 h 111"/>
              <a:gd name="T100" fmla="*/ 70 w 129"/>
              <a:gd name="T101" fmla="*/ 27 h 111"/>
              <a:gd name="T102" fmla="*/ 70 w 129"/>
              <a:gd name="T103" fmla="*/ 27 h 111"/>
              <a:gd name="T104" fmla="*/ 51 w 129"/>
              <a:gd name="T105" fmla="*/ 7 h 111"/>
              <a:gd name="T106" fmla="*/ 53 w 129"/>
              <a:gd name="T107" fmla="*/ 7 h 111"/>
              <a:gd name="T108" fmla="*/ 66 w 129"/>
              <a:gd name="T109" fmla="*/ 5 h 111"/>
              <a:gd name="T110" fmla="*/ 81 w 129"/>
              <a:gd name="T111" fmla="*/ 7 h 111"/>
              <a:gd name="T112" fmla="*/ 81 w 129"/>
              <a:gd name="T113" fmla="*/ 8 h 111"/>
              <a:gd name="T114" fmla="*/ 109 w 129"/>
              <a:gd name="T115" fmla="*/ 36 h 111"/>
              <a:gd name="T116" fmla="*/ 113 w 129"/>
              <a:gd name="T117" fmla="*/ 32 h 111"/>
              <a:gd name="T118" fmla="*/ 123 w 129"/>
              <a:gd name="T119" fmla="*/ 43 h 111"/>
              <a:gd name="T120" fmla="*/ 101 w 129"/>
              <a:gd name="T121" fmla="*/ 6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9" h="111">
                <a:moveTo>
                  <a:pt x="128" y="44"/>
                </a:moveTo>
                <a:cubicBezTo>
                  <a:pt x="129" y="43"/>
                  <a:pt x="129" y="42"/>
                  <a:pt x="128" y="41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4" y="26"/>
                  <a:pt x="112" y="26"/>
                  <a:pt x="111" y="27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"/>
                  <a:pt x="73" y="0"/>
                  <a:pt x="68" y="0"/>
                </a:cubicBezTo>
                <a:cubicBezTo>
                  <a:pt x="61" y="0"/>
                  <a:pt x="53" y="2"/>
                  <a:pt x="46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4" y="7"/>
                  <a:pt x="44" y="7"/>
                  <a:pt x="45" y="8"/>
                </a:cubicBezTo>
                <a:cubicBezTo>
                  <a:pt x="67" y="30"/>
                  <a:pt x="67" y="30"/>
                  <a:pt x="67" y="30"/>
                </a:cubicBezTo>
                <a:cubicBezTo>
                  <a:pt x="46" y="51"/>
                  <a:pt x="46" y="51"/>
                  <a:pt x="46" y="51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0"/>
                  <a:pt x="44" y="50"/>
                  <a:pt x="43" y="50"/>
                </a:cubicBezTo>
                <a:cubicBezTo>
                  <a:pt x="43" y="50"/>
                  <a:pt x="42" y="50"/>
                  <a:pt x="42" y="50"/>
                </a:cubicBezTo>
                <a:cubicBezTo>
                  <a:pt x="5" y="87"/>
                  <a:pt x="5" y="87"/>
                  <a:pt x="5" y="87"/>
                </a:cubicBezTo>
                <a:cubicBezTo>
                  <a:pt x="0" y="92"/>
                  <a:pt x="0" y="101"/>
                  <a:pt x="5" y="106"/>
                </a:cubicBezTo>
                <a:cubicBezTo>
                  <a:pt x="10" y="111"/>
                  <a:pt x="19" y="111"/>
                  <a:pt x="24" y="106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8"/>
                  <a:pt x="61" y="67"/>
                  <a:pt x="61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81" y="44"/>
                  <a:pt x="81" y="44"/>
                  <a:pt x="81" y="44"/>
                </a:cubicBezTo>
                <a:cubicBezTo>
                  <a:pt x="88" y="51"/>
                  <a:pt x="88" y="51"/>
                  <a:pt x="88" y="51"/>
                </a:cubicBezTo>
                <a:cubicBezTo>
                  <a:pt x="86" y="53"/>
                  <a:pt x="86" y="53"/>
                  <a:pt x="86" y="53"/>
                </a:cubicBezTo>
                <a:cubicBezTo>
                  <a:pt x="85" y="54"/>
                  <a:pt x="85" y="55"/>
                  <a:pt x="86" y="5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0" y="71"/>
                  <a:pt x="102" y="71"/>
                  <a:pt x="103" y="70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21" y="103"/>
                </a:moveTo>
                <a:cubicBezTo>
                  <a:pt x="19" y="104"/>
                  <a:pt x="17" y="105"/>
                  <a:pt x="14" y="105"/>
                </a:cubicBezTo>
                <a:cubicBezTo>
                  <a:pt x="12" y="105"/>
                  <a:pt x="10" y="104"/>
                  <a:pt x="8" y="103"/>
                </a:cubicBezTo>
                <a:cubicBezTo>
                  <a:pt x="6" y="101"/>
                  <a:pt x="6" y="99"/>
                  <a:pt x="6" y="96"/>
                </a:cubicBezTo>
                <a:cubicBezTo>
                  <a:pt x="6" y="94"/>
                  <a:pt x="6" y="92"/>
                  <a:pt x="8" y="90"/>
                </a:cubicBezTo>
                <a:cubicBezTo>
                  <a:pt x="43" y="55"/>
                  <a:pt x="43" y="55"/>
                  <a:pt x="43" y="55"/>
                </a:cubicBezTo>
                <a:cubicBezTo>
                  <a:pt x="56" y="68"/>
                  <a:pt x="56" y="68"/>
                  <a:pt x="56" y="68"/>
                </a:cubicBezTo>
                <a:lnTo>
                  <a:pt x="21" y="103"/>
                </a:lnTo>
                <a:close/>
                <a:moveTo>
                  <a:pt x="56" y="62"/>
                </a:moveTo>
                <a:cubicBezTo>
                  <a:pt x="49" y="55"/>
                  <a:pt x="49" y="55"/>
                  <a:pt x="49" y="55"/>
                </a:cubicBezTo>
                <a:cubicBezTo>
                  <a:pt x="70" y="33"/>
                  <a:pt x="70" y="33"/>
                  <a:pt x="70" y="33"/>
                </a:cubicBezTo>
                <a:cubicBezTo>
                  <a:pt x="78" y="41"/>
                  <a:pt x="78" y="41"/>
                  <a:pt x="78" y="41"/>
                </a:cubicBezTo>
                <a:lnTo>
                  <a:pt x="56" y="62"/>
                </a:lnTo>
                <a:close/>
                <a:moveTo>
                  <a:pt x="101" y="65"/>
                </a:moveTo>
                <a:cubicBezTo>
                  <a:pt x="91" y="54"/>
                  <a:pt x="91" y="54"/>
                  <a:pt x="91" y="54"/>
                </a:cubicBezTo>
                <a:cubicBezTo>
                  <a:pt x="94" y="51"/>
                  <a:pt x="94" y="51"/>
                  <a:pt x="94" y="5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51" y="7"/>
                  <a:pt x="51" y="7"/>
                  <a:pt x="51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6"/>
                  <a:pt x="62" y="5"/>
                  <a:pt x="66" y="5"/>
                </a:cubicBezTo>
                <a:cubicBezTo>
                  <a:pt x="71" y="4"/>
                  <a:pt x="76" y="5"/>
                  <a:pt x="81" y="7"/>
                </a:cubicBezTo>
                <a:cubicBezTo>
                  <a:pt x="81" y="8"/>
                  <a:pt x="81" y="8"/>
                  <a:pt x="81" y="8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23" y="43"/>
                  <a:pt x="123" y="43"/>
                  <a:pt x="123" y="43"/>
                </a:cubicBezTo>
                <a:lnTo>
                  <a:pt x="101" y="6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B8F77C2-B16D-47F9-9EB6-3DCF5DC8A86C}"/>
              </a:ext>
            </a:extLst>
          </p:cNvPr>
          <p:cNvSpPr txBox="1"/>
          <p:nvPr userDrawn="1"/>
        </p:nvSpPr>
        <p:spPr>
          <a:xfrm>
            <a:off x="608075" y="220095"/>
            <a:ext cx="4411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安装方式</a:t>
            </a:r>
            <a:r>
              <a:rPr lang="en-US" altLang="zh-CN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-</a:t>
            </a:r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凝土屋面</a:t>
            </a:r>
            <a:endParaRPr lang="zh-CN" altLang="en-US" sz="3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560951B1-7613-4A83-32CE-563E71FEC2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170" y="2172467"/>
            <a:ext cx="4975355" cy="39639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AB508509-E0A4-D809-1148-505CC96092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28474" y="2172467"/>
            <a:ext cx="5132764" cy="3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9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B8F77C2-B16D-47F9-9EB6-3DCF5DC8A86C}"/>
              </a:ext>
            </a:extLst>
          </p:cNvPr>
          <p:cNvSpPr txBox="1"/>
          <p:nvPr userDrawn="1"/>
        </p:nvSpPr>
        <p:spPr>
          <a:xfrm>
            <a:off x="608075" y="220095"/>
            <a:ext cx="5897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安装方式</a:t>
            </a:r>
            <a:r>
              <a:rPr lang="en-US" altLang="zh-CN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-</a:t>
            </a:r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彩钢瓦屋面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2673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7">
            <a:extLst>
              <a:ext uri="{FF2B5EF4-FFF2-40B4-BE49-F238E27FC236}">
                <a16:creationId xmlns:a16="http://schemas.microsoft.com/office/drawing/2014/main" xmlns="" id="{F29BC015-B21F-C46B-4569-493B1FA50CBC}"/>
              </a:ext>
            </a:extLst>
          </p:cNvPr>
          <p:cNvSpPr/>
          <p:nvPr userDrawn="1"/>
        </p:nvSpPr>
        <p:spPr>
          <a:xfrm>
            <a:off x="6770892" y="5748207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468459F4-369C-EF69-0941-245284CE7BC1}"/>
              </a:ext>
            </a:extLst>
          </p:cNvPr>
          <p:cNvSpPr/>
          <p:nvPr userDrawn="1"/>
        </p:nvSpPr>
        <p:spPr>
          <a:xfrm>
            <a:off x="1145936" y="5743110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884E7159-43DC-9B41-017C-7609118D071A}"/>
              </a:ext>
            </a:extLst>
          </p:cNvPr>
          <p:cNvSpPr/>
          <p:nvPr userDrawn="1"/>
        </p:nvSpPr>
        <p:spPr>
          <a:xfrm>
            <a:off x="7930657" y="5758246"/>
            <a:ext cx="2719631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江苏镇江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287.6KW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施工案例</a:t>
            </a:r>
            <a:endParaRPr lang="zh-CN" altLang="en-US" sz="3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EB2308F3-CDBD-0055-97CB-32121A50A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7" y="1873242"/>
            <a:ext cx="5052811" cy="3368540"/>
          </a:xfrm>
          <a:prstGeom prst="rect">
            <a:avLst/>
          </a:prstGeom>
        </p:spPr>
      </p:pic>
      <p:sp>
        <p:nvSpPr>
          <p:cNvPr id="23" name="Shape 359">
            <a:extLst>
              <a:ext uri="{FF2B5EF4-FFF2-40B4-BE49-F238E27FC236}">
                <a16:creationId xmlns:a16="http://schemas.microsoft.com/office/drawing/2014/main" xmlns="" id="{A7F7A105-5B77-3DF7-A4AB-D11613CABDEE}"/>
              </a:ext>
            </a:extLst>
          </p:cNvPr>
          <p:cNvSpPr/>
          <p:nvPr userDrawn="1"/>
        </p:nvSpPr>
        <p:spPr>
          <a:xfrm>
            <a:off x="2247988" y="5747328"/>
            <a:ext cx="2719632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江苏南京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587.3KW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6831F7D1-872D-842D-ADB3-093EAEB3BB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19" y="1872153"/>
            <a:ext cx="5054446" cy="33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3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7">
            <a:extLst>
              <a:ext uri="{FF2B5EF4-FFF2-40B4-BE49-F238E27FC236}">
                <a16:creationId xmlns:a16="http://schemas.microsoft.com/office/drawing/2014/main" xmlns="" id="{F29BC015-B21F-C46B-4569-493B1FA50CBC}"/>
              </a:ext>
            </a:extLst>
          </p:cNvPr>
          <p:cNvSpPr/>
          <p:nvPr userDrawn="1"/>
        </p:nvSpPr>
        <p:spPr>
          <a:xfrm>
            <a:off x="893944" y="5695274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468459F4-369C-EF69-0941-245284CE7BC1}"/>
              </a:ext>
            </a:extLst>
          </p:cNvPr>
          <p:cNvSpPr/>
          <p:nvPr userDrawn="1"/>
        </p:nvSpPr>
        <p:spPr>
          <a:xfrm>
            <a:off x="6739943" y="5691056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884E7159-43DC-9B41-017C-7609118D071A}"/>
              </a:ext>
            </a:extLst>
          </p:cNvPr>
          <p:cNvSpPr/>
          <p:nvPr userDrawn="1"/>
        </p:nvSpPr>
        <p:spPr>
          <a:xfrm>
            <a:off x="2053709" y="5705313"/>
            <a:ext cx="2719631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上海市奉贤区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357.5KW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施工案例</a:t>
            </a:r>
            <a:endParaRPr lang="zh-CN" altLang="en-US" sz="3600" dirty="0"/>
          </a:p>
        </p:txBody>
      </p:sp>
      <p:sp>
        <p:nvSpPr>
          <p:cNvPr id="23" name="Shape 359">
            <a:extLst>
              <a:ext uri="{FF2B5EF4-FFF2-40B4-BE49-F238E27FC236}">
                <a16:creationId xmlns:a16="http://schemas.microsoft.com/office/drawing/2014/main" xmlns="" id="{A7F7A105-5B77-3DF7-A4AB-D11613CABDEE}"/>
              </a:ext>
            </a:extLst>
          </p:cNvPr>
          <p:cNvSpPr/>
          <p:nvPr userDrawn="1"/>
        </p:nvSpPr>
        <p:spPr>
          <a:xfrm>
            <a:off x="7638473" y="5705313"/>
            <a:ext cx="2719632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浙江宁波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1.35MW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31BAEA8-927D-1692-E851-D18B8463B5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5" y="1836947"/>
            <a:ext cx="5054446" cy="33696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A1DCC80-D546-E67C-7A52-7B5ADCCC05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0" y="1836947"/>
            <a:ext cx="5054445" cy="33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1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69D376FD-E1A1-325D-94B0-991D1D5DA88A}"/>
              </a:ext>
            </a:extLst>
          </p:cNvPr>
          <p:cNvSpPr/>
          <p:nvPr userDrawn="1"/>
        </p:nvSpPr>
        <p:spPr>
          <a:xfrm>
            <a:off x="1147088" y="6171173"/>
            <a:ext cx="5737860" cy="585470"/>
          </a:xfrm>
          <a:custGeom>
            <a:avLst/>
            <a:gdLst/>
            <a:ahLst/>
            <a:cxnLst/>
            <a:rect l="l" t="t" r="r" b="b"/>
            <a:pathLst>
              <a:path w="5737860" h="585470">
                <a:moveTo>
                  <a:pt x="0" y="585216"/>
                </a:moveTo>
                <a:lnTo>
                  <a:pt x="5737860" y="585216"/>
                </a:lnTo>
                <a:lnTo>
                  <a:pt x="5737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468459F4-369C-EF69-0941-245284CE7BC1}"/>
              </a:ext>
            </a:extLst>
          </p:cNvPr>
          <p:cNvSpPr/>
          <p:nvPr userDrawn="1"/>
        </p:nvSpPr>
        <p:spPr>
          <a:xfrm>
            <a:off x="7479309" y="6171173"/>
            <a:ext cx="3451860" cy="58547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xmlns="" id="{9BBE05F9-E5F4-AABB-71F6-34B26B374412}"/>
              </a:ext>
            </a:extLst>
          </p:cNvPr>
          <p:cNvSpPr/>
          <p:nvPr userDrawn="1"/>
        </p:nvSpPr>
        <p:spPr>
          <a:xfrm>
            <a:off x="7479309" y="1434582"/>
            <a:ext cx="3451860" cy="459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F332F3E-7C0E-943B-8B0F-C779DB8813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8" y="1447713"/>
            <a:ext cx="5737860" cy="4603702"/>
          </a:xfrm>
          <a:prstGeom prst="rect">
            <a:avLst/>
          </a:prstGeom>
        </p:spPr>
      </p:pic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C863AEF1-E579-651F-3C5B-27E00E143E6E}"/>
              </a:ext>
            </a:extLst>
          </p:cNvPr>
          <p:cNvSpPr/>
          <p:nvPr userDrawn="1"/>
        </p:nvSpPr>
        <p:spPr>
          <a:xfrm>
            <a:off x="605383" y="756790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884E7159-43DC-9B41-017C-7609118D071A}"/>
              </a:ext>
            </a:extLst>
          </p:cNvPr>
          <p:cNvSpPr/>
          <p:nvPr userDrawn="1"/>
        </p:nvSpPr>
        <p:spPr>
          <a:xfrm>
            <a:off x="3427401" y="6248470"/>
            <a:ext cx="1177233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电缆保护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:a16="http://schemas.microsoft.com/office/drawing/2014/main" xmlns="" id="{7F220063-30E6-F471-C10F-5D264408F219}"/>
              </a:ext>
            </a:extLst>
          </p:cNvPr>
          <p:cNvSpPr/>
          <p:nvPr userDrawn="1"/>
        </p:nvSpPr>
        <p:spPr>
          <a:xfrm>
            <a:off x="8095967" y="6248470"/>
            <a:ext cx="22185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并网柜防火泥封堵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483768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FBAA49A5-B805-7A67-55AB-8B4E9AF70389}"/>
              </a:ext>
            </a:extLst>
          </p:cNvPr>
          <p:cNvSpPr/>
          <p:nvPr userDrawn="1"/>
        </p:nvSpPr>
        <p:spPr>
          <a:xfrm>
            <a:off x="581473" y="1768907"/>
            <a:ext cx="5266944" cy="3950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D02B962-8D2C-5AA4-4739-262AB58908FA}"/>
              </a:ext>
            </a:extLst>
          </p:cNvPr>
          <p:cNvSpPr txBox="1"/>
          <p:nvPr userDrawn="1"/>
        </p:nvSpPr>
        <p:spPr>
          <a:xfrm>
            <a:off x="581473" y="5892851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</a:t>
            </a:r>
          </a:p>
          <a:p>
            <a:pPr marL="92075">
              <a:lnSpc>
                <a:spcPct val="100000"/>
              </a:lnSpc>
              <a:spcBef>
                <a:spcPts val="34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C2C270E1-6F13-BE29-65B8-DAA0639F4C93}"/>
              </a:ext>
            </a:extLst>
          </p:cNvPr>
          <p:cNvSpPr/>
          <p:nvPr userDrawn="1"/>
        </p:nvSpPr>
        <p:spPr>
          <a:xfrm>
            <a:off x="6374196" y="1768907"/>
            <a:ext cx="5266944" cy="3950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xmlns="" id="{D6ECE970-57D7-3C40-8B48-44CFBD5E71E0}"/>
              </a:ext>
            </a:extLst>
          </p:cNvPr>
          <p:cNvSpPr txBox="1"/>
          <p:nvPr userDrawn="1"/>
        </p:nvSpPr>
        <p:spPr>
          <a:xfrm>
            <a:off x="6374196" y="5892851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  </a:t>
            </a:r>
          </a:p>
          <a:p>
            <a:pPr marL="92710">
              <a:lnSpc>
                <a:spcPct val="100000"/>
              </a:lnSpc>
              <a:spcBef>
                <a:spcPts val="34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36A79141-9C4B-6F54-8A76-0C2630D0A7EB}"/>
              </a:ext>
            </a:extLst>
          </p:cNvPr>
          <p:cNvSpPr/>
          <p:nvPr userDrawn="1"/>
        </p:nvSpPr>
        <p:spPr>
          <a:xfrm>
            <a:off x="605383" y="756790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50F3B8E6-A733-8666-EBB9-541D697A508B}"/>
              </a:ext>
            </a:extLst>
          </p:cNvPr>
          <p:cNvSpPr/>
          <p:nvPr userDrawn="1"/>
        </p:nvSpPr>
        <p:spPr>
          <a:xfrm>
            <a:off x="1544942" y="5962554"/>
            <a:ext cx="334000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规范性线缆编号、排列整齐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:a16="http://schemas.microsoft.com/office/drawing/2014/main" xmlns="" id="{40AD5EFD-CF4C-1A0C-8465-F4D68752938B}"/>
              </a:ext>
            </a:extLst>
          </p:cNvPr>
          <p:cNvSpPr/>
          <p:nvPr userDrawn="1"/>
        </p:nvSpPr>
        <p:spPr>
          <a:xfrm>
            <a:off x="7337665" y="5962554"/>
            <a:ext cx="334000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规范性线缆编号、排列整齐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C774B56D-E55E-D1CF-90D6-B4C35E49170C}"/>
              </a:ext>
            </a:extLst>
          </p:cNvPr>
          <p:cNvSpPr txBox="1"/>
          <p:nvPr userDrawn="1"/>
        </p:nvSpPr>
        <p:spPr>
          <a:xfrm>
            <a:off x="608076" y="434472"/>
            <a:ext cx="215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 </a:t>
            </a:r>
            <a:endParaRPr lang="zh-CN" altLang="en-US" sz="3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B3ED19C7-5DFE-FA01-5388-26EE1276841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52725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D0FBBEBE-5019-3702-D22A-B9AAED744406}"/>
              </a:ext>
            </a:extLst>
          </p:cNvPr>
          <p:cNvSpPr txBox="1"/>
          <p:nvPr userDrawn="1"/>
        </p:nvSpPr>
        <p:spPr>
          <a:xfrm>
            <a:off x="655851" y="5859054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</a:t>
            </a:r>
          </a:p>
          <a:p>
            <a:pPr marL="92075">
              <a:lnSpc>
                <a:spcPct val="100000"/>
              </a:lnSpc>
              <a:spcBef>
                <a:spcPts val="340"/>
              </a:spcBef>
            </a:pPr>
            <a:endParaRPr lang="zh-CN" altLang="en-US"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F71F352-00EF-BAD6-2149-C7647A79640C}"/>
              </a:ext>
            </a:extLst>
          </p:cNvPr>
          <p:cNvSpPr txBox="1"/>
          <p:nvPr userDrawn="1"/>
        </p:nvSpPr>
        <p:spPr>
          <a:xfrm>
            <a:off x="6315987" y="5859054"/>
            <a:ext cx="5267325" cy="533479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</a:t>
            </a: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93980">
              <a:lnSpc>
                <a:spcPct val="100000"/>
              </a:lnSpc>
              <a:spcBef>
                <a:spcPts val="50"/>
              </a:spcBef>
            </a:pPr>
            <a:endParaRPr lang="en-US"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FF1E55B0-6F4C-FA11-3741-016FA09D9172}"/>
              </a:ext>
            </a:extLst>
          </p:cNvPr>
          <p:cNvSpPr/>
          <p:nvPr userDrawn="1"/>
        </p:nvSpPr>
        <p:spPr>
          <a:xfrm>
            <a:off x="655851" y="1735110"/>
            <a:ext cx="5266944" cy="3950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xmlns="" id="{E51E1DB0-16DE-8C8E-275D-0EBABAE2F035}"/>
              </a:ext>
            </a:extLst>
          </p:cNvPr>
          <p:cNvSpPr/>
          <p:nvPr userDrawn="1"/>
        </p:nvSpPr>
        <p:spPr>
          <a:xfrm>
            <a:off x="6315987" y="1735110"/>
            <a:ext cx="5266944" cy="3950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44DF3200-15DB-B98F-0C41-159327B33933}"/>
              </a:ext>
            </a:extLst>
          </p:cNvPr>
          <p:cNvSpPr/>
          <p:nvPr userDrawn="1"/>
        </p:nvSpPr>
        <p:spPr>
          <a:xfrm>
            <a:off x="605383" y="752415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:a16="http://schemas.microsoft.com/office/drawing/2014/main" xmlns="" id="{5B8760D9-E4F6-6AFB-15E5-FAE4D12213A6}"/>
              </a:ext>
            </a:extLst>
          </p:cNvPr>
          <p:cNvSpPr/>
          <p:nvPr userDrawn="1"/>
        </p:nvSpPr>
        <p:spPr>
          <a:xfrm>
            <a:off x="1851810" y="5896654"/>
            <a:ext cx="2819350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逆变器加装防护罩保护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:a16="http://schemas.microsoft.com/office/drawing/2014/main" xmlns="" id="{4ABB028C-16CD-5E8C-DA86-28761762678C}"/>
              </a:ext>
            </a:extLst>
          </p:cNvPr>
          <p:cNvSpPr/>
          <p:nvPr userDrawn="1"/>
        </p:nvSpPr>
        <p:spPr>
          <a:xfrm>
            <a:off x="7629660" y="5896654"/>
            <a:ext cx="3511848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组件安装、桥架安装规范</a:t>
            </a:r>
            <a:r>
              <a:rPr lang="zh-CN" altLang="en-US" sz="2000" spc="65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</a:t>
            </a: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整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DB0A0B05-D171-EBA4-CB0D-82122C889EB2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11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57FB167-5620-6596-6129-DFED6BD439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2263"/>
          <a:stretch/>
        </p:blipFill>
        <p:spPr>
          <a:xfrm>
            <a:off x="672087" y="2153386"/>
            <a:ext cx="10258681" cy="45696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0.91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049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99470EE8-B264-F9F2-AE0B-DEA97E62953B}"/>
              </a:ext>
            </a:extLst>
          </p:cNvPr>
          <p:cNvSpPr/>
          <p:nvPr userDrawn="1"/>
        </p:nvSpPr>
        <p:spPr>
          <a:xfrm>
            <a:off x="1181192" y="1549908"/>
            <a:ext cx="5760720" cy="4320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CF17416E-ADBE-9171-F0E2-6D0DD5BF6EDD}"/>
              </a:ext>
            </a:extLst>
          </p:cNvPr>
          <p:cNvSpPr/>
          <p:nvPr userDrawn="1"/>
        </p:nvSpPr>
        <p:spPr>
          <a:xfrm>
            <a:off x="7542852" y="1536193"/>
            <a:ext cx="3255264" cy="4334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CBF27A5E-AED6-D164-3551-CFEC2C9E4614}"/>
              </a:ext>
            </a:extLst>
          </p:cNvPr>
          <p:cNvSpPr txBox="1"/>
          <p:nvPr userDrawn="1"/>
        </p:nvSpPr>
        <p:spPr>
          <a:xfrm>
            <a:off x="1190336" y="5943600"/>
            <a:ext cx="9646920" cy="573234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35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                                             </a:t>
            </a:r>
          </a:p>
          <a:p>
            <a:pPr marL="90805">
              <a:lnSpc>
                <a:spcPct val="100000"/>
              </a:lnSpc>
              <a:spcBef>
                <a:spcPts val="35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:a16="http://schemas.microsoft.com/office/drawing/2014/main" xmlns="" id="{F374B211-A9AB-360C-3DDC-A089404047C6}"/>
              </a:ext>
            </a:extLst>
          </p:cNvPr>
          <p:cNvSpPr/>
          <p:nvPr userDrawn="1"/>
        </p:nvSpPr>
        <p:spPr>
          <a:xfrm>
            <a:off x="605383" y="761165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:a16="http://schemas.microsoft.com/office/drawing/2014/main" xmlns="" id="{8902D0E5-EF9B-2060-2F3A-9C80E15510AC}"/>
              </a:ext>
            </a:extLst>
          </p:cNvPr>
          <p:cNvSpPr/>
          <p:nvPr userDrawn="1"/>
        </p:nvSpPr>
        <p:spPr>
          <a:xfrm>
            <a:off x="5383631" y="6014779"/>
            <a:ext cx="1424737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采光带防护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19ECBF0-73D0-97D9-4187-3A1867FC5BC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980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EB28BDA-1B6C-CB7A-B4D6-4C75A7C104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884" y="1993937"/>
            <a:ext cx="10775798" cy="4481766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A3BE9C96-C560-2A2D-5C6D-263ED8E644D2}"/>
              </a:ext>
            </a:extLst>
          </p:cNvPr>
          <p:cNvSpPr txBox="1"/>
          <p:nvPr userDrawn="1"/>
        </p:nvSpPr>
        <p:spPr>
          <a:xfrm>
            <a:off x="578002" y="1420459"/>
            <a:ext cx="414639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预计工程总时间为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2.5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个月。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9">
            <a:extLst>
              <a:ext uri="{FF2B5EF4-FFF2-40B4-BE49-F238E27FC236}">
                <a16:creationId xmlns:a16="http://schemas.microsoft.com/office/drawing/2014/main" xmlns="" id="{51126CC1-F5D5-5937-BC9E-B61629A4DA05}"/>
              </a:ext>
            </a:extLst>
          </p:cNvPr>
          <p:cNvSpPr/>
          <p:nvPr userDrawn="1"/>
        </p:nvSpPr>
        <p:spPr>
          <a:xfrm>
            <a:off x="595884" y="846383"/>
            <a:ext cx="1311309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Gantt chart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02453A3-DA18-0DCC-F9EF-1BB2D16023CF}"/>
              </a:ext>
            </a:extLst>
          </p:cNvPr>
          <p:cNvSpPr txBox="1"/>
          <p:nvPr userDrawn="1"/>
        </p:nvSpPr>
        <p:spPr>
          <a:xfrm>
            <a:off x="586200" y="202593"/>
            <a:ext cx="3421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工程流程图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6520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266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BF2447F8-FAB2-792E-2209-CA7B87815E5E}"/>
              </a:ext>
            </a:extLst>
          </p:cNvPr>
          <p:cNvSpPr/>
          <p:nvPr userDrawn="1"/>
        </p:nvSpPr>
        <p:spPr>
          <a:xfrm>
            <a:off x="620268" y="4579621"/>
            <a:ext cx="10981944" cy="1828800"/>
          </a:xfrm>
          <a:custGeom>
            <a:avLst/>
            <a:gdLst/>
            <a:ahLst/>
            <a:cxnLst/>
            <a:rect l="l" t="t" r="r" b="b"/>
            <a:pathLst>
              <a:path w="5674360" h="1842770">
                <a:moveTo>
                  <a:pt x="0" y="1842515"/>
                </a:moveTo>
                <a:lnTo>
                  <a:pt x="5673852" y="1842515"/>
                </a:lnTo>
                <a:lnTo>
                  <a:pt x="5673852" y="0"/>
                </a:lnTo>
                <a:lnTo>
                  <a:pt x="0" y="0"/>
                </a:lnTo>
                <a:lnTo>
                  <a:pt x="0" y="1842515"/>
                </a:lnTo>
                <a:close/>
              </a:path>
            </a:pathLst>
          </a:custGeom>
          <a:solidFill>
            <a:srgbClr val="3A3B45"/>
          </a:solidFill>
        </p:spPr>
        <p:txBody>
          <a:bodyPr wrap="square" lIns="0" tIns="0" rIns="0" bIns="0" rtlCol="0"/>
          <a:lstStyle/>
          <a:p>
            <a:endParaRPr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Shape 326">
            <a:extLst>
              <a:ext uri="{FF2B5EF4-FFF2-40B4-BE49-F238E27FC236}">
                <a16:creationId xmlns:a16="http://schemas.microsoft.com/office/drawing/2014/main" xmlns="" id="{46901049-A594-436B-3CD2-BC5712016FE7}"/>
              </a:ext>
            </a:extLst>
          </p:cNvPr>
          <p:cNvSpPr/>
          <p:nvPr userDrawn="1"/>
        </p:nvSpPr>
        <p:spPr>
          <a:xfrm>
            <a:off x="3048000" y="2696794"/>
            <a:ext cx="5764312" cy="469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07" tIns="19007" rIns="19007" bIns="19007" numCol="1" anchor="t">
            <a:spAutoFit/>
          </a:bodyPr>
          <a:lstStyle>
            <a:lvl1pPr defTabSz="760095">
              <a:defRPr sz="8200">
                <a:solidFill>
                  <a:srgbClr val="FFFFFF"/>
                </a:solidFill>
                <a:latin typeface="鯨海酔侯"/>
                <a:ea typeface="鯨海酔侯"/>
                <a:cs typeface="鯨海酔侯"/>
                <a:sym typeface="鯨海酔侯"/>
              </a:defRPr>
            </a:lvl1pPr>
          </a:lstStyle>
          <a:p>
            <a:pPr algn="dist"/>
            <a:r>
              <a:rPr lang="zh-CN" altLang="en-US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光伏，让电像阳光一样</a:t>
            </a:r>
            <a:r>
              <a:rPr lang="en-US" altLang="zh-CN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, </a:t>
            </a:r>
            <a:r>
              <a:rPr lang="zh-CN" altLang="en-US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干净而美好 </a:t>
            </a:r>
            <a:r>
              <a:rPr lang="en-US" altLang="zh-CN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!</a:t>
            </a:r>
            <a:endParaRPr sz="2800" dirty="0">
              <a:solidFill>
                <a:srgbClr val="FF0000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9EBECEC8-BFB0-075E-5878-C27561A4C8A3}"/>
              </a:ext>
            </a:extLst>
          </p:cNvPr>
          <p:cNvSpPr txBox="1"/>
          <p:nvPr userDrawn="1"/>
        </p:nvSpPr>
        <p:spPr>
          <a:xfrm>
            <a:off x="6427705" y="5297768"/>
            <a:ext cx="478790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1600" spc="35" dirty="0" err="1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中国</a:t>
            </a:r>
            <a:r>
              <a:rPr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上海，浦东新区复地万科活力中心</a:t>
            </a:r>
            <a:r>
              <a:rPr lang="en-US" altLang="zh-CN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B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幢</a:t>
            </a:r>
            <a:r>
              <a:rPr lang="en-US" altLang="zh-CN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2610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室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2D6AF169-7C61-9600-C47C-458A5294B558}"/>
              </a:ext>
            </a:extLst>
          </p:cNvPr>
          <p:cNvSpPr/>
          <p:nvPr userDrawn="1"/>
        </p:nvSpPr>
        <p:spPr>
          <a:xfrm>
            <a:off x="5929370" y="5249184"/>
            <a:ext cx="295910" cy="360045"/>
          </a:xfrm>
          <a:custGeom>
            <a:avLst/>
            <a:gdLst/>
            <a:ahLst/>
            <a:cxnLst/>
            <a:rect l="l" t="t" r="r" b="b"/>
            <a:pathLst>
              <a:path w="295910" h="360045">
                <a:moveTo>
                  <a:pt x="170746" y="0"/>
                </a:moveTo>
                <a:lnTo>
                  <a:pt x="124943" y="0"/>
                </a:lnTo>
                <a:lnTo>
                  <a:pt x="80883" y="14020"/>
                </a:lnTo>
                <a:lnTo>
                  <a:pt x="42054" y="42062"/>
                </a:lnTo>
                <a:lnTo>
                  <a:pt x="14013" y="80891"/>
                </a:lnTo>
                <a:lnTo>
                  <a:pt x="0" y="124951"/>
                </a:lnTo>
                <a:lnTo>
                  <a:pt x="57" y="170873"/>
                </a:lnTo>
                <a:lnTo>
                  <a:pt x="14077" y="214814"/>
                </a:lnTo>
                <a:lnTo>
                  <a:pt x="42181" y="253644"/>
                </a:lnTo>
                <a:lnTo>
                  <a:pt x="121496" y="333031"/>
                </a:lnTo>
                <a:lnTo>
                  <a:pt x="147972" y="359435"/>
                </a:lnTo>
                <a:lnTo>
                  <a:pt x="174433" y="333029"/>
                </a:lnTo>
                <a:lnTo>
                  <a:pt x="227357" y="280121"/>
                </a:lnTo>
                <a:lnTo>
                  <a:pt x="253763" y="253771"/>
                </a:lnTo>
                <a:lnTo>
                  <a:pt x="281803" y="214940"/>
                </a:lnTo>
                <a:lnTo>
                  <a:pt x="295817" y="170873"/>
                </a:lnTo>
                <a:lnTo>
                  <a:pt x="295766" y="124951"/>
                </a:lnTo>
                <a:lnTo>
                  <a:pt x="281739" y="80953"/>
                </a:lnTo>
                <a:lnTo>
                  <a:pt x="253636" y="42062"/>
                </a:lnTo>
                <a:lnTo>
                  <a:pt x="214806" y="14020"/>
                </a:lnTo>
                <a:lnTo>
                  <a:pt x="170746" y="0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D29E1C4C-B883-32D5-0A33-395C0D7E4B70}"/>
              </a:ext>
            </a:extLst>
          </p:cNvPr>
          <p:cNvSpPr/>
          <p:nvPr userDrawn="1"/>
        </p:nvSpPr>
        <p:spPr>
          <a:xfrm>
            <a:off x="5929322" y="5673725"/>
            <a:ext cx="306705" cy="41275"/>
          </a:xfrm>
          <a:custGeom>
            <a:avLst/>
            <a:gdLst/>
            <a:ahLst/>
            <a:cxnLst/>
            <a:rect l="l" t="t" r="r" b="b"/>
            <a:pathLst>
              <a:path w="306705" h="41275">
                <a:moveTo>
                  <a:pt x="153162" y="0"/>
                </a:moveTo>
                <a:lnTo>
                  <a:pt x="93547" y="1625"/>
                </a:lnTo>
                <a:lnTo>
                  <a:pt x="44862" y="6048"/>
                </a:lnTo>
                <a:lnTo>
                  <a:pt x="12037" y="12590"/>
                </a:lnTo>
                <a:lnTo>
                  <a:pt x="0" y="20573"/>
                </a:lnTo>
                <a:lnTo>
                  <a:pt x="12037" y="28557"/>
                </a:lnTo>
                <a:lnTo>
                  <a:pt x="44862" y="35099"/>
                </a:lnTo>
                <a:lnTo>
                  <a:pt x="93547" y="39522"/>
                </a:lnTo>
                <a:lnTo>
                  <a:pt x="153162" y="41147"/>
                </a:lnTo>
                <a:lnTo>
                  <a:pt x="212776" y="39522"/>
                </a:lnTo>
                <a:lnTo>
                  <a:pt x="261461" y="35099"/>
                </a:lnTo>
                <a:lnTo>
                  <a:pt x="294286" y="28557"/>
                </a:lnTo>
                <a:lnTo>
                  <a:pt x="306324" y="20573"/>
                </a:lnTo>
                <a:lnTo>
                  <a:pt x="294286" y="12590"/>
                </a:lnTo>
                <a:lnTo>
                  <a:pt x="261461" y="6048"/>
                </a:lnTo>
                <a:lnTo>
                  <a:pt x="212776" y="1625"/>
                </a:lnTo>
                <a:lnTo>
                  <a:pt x="153162" y="0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Freeform 24">
            <a:extLst>
              <a:ext uri="{FF2B5EF4-FFF2-40B4-BE49-F238E27FC236}">
                <a16:creationId xmlns:a16="http://schemas.microsoft.com/office/drawing/2014/main" xmlns="" id="{5B0084A5-AE42-3723-2804-4F248DFAD2EE}"/>
              </a:ext>
            </a:extLst>
          </p:cNvPr>
          <p:cNvSpPr/>
          <p:nvPr userDrawn="1"/>
        </p:nvSpPr>
        <p:spPr bwMode="auto">
          <a:xfrm>
            <a:off x="1282275" y="5156945"/>
            <a:ext cx="479425" cy="280988"/>
          </a:xfrm>
          <a:custGeom>
            <a:avLst/>
            <a:gdLst>
              <a:gd name="T0" fmla="*/ 255 w 302"/>
              <a:gd name="T1" fmla="*/ 104 h 177"/>
              <a:gd name="T2" fmla="*/ 255 w 302"/>
              <a:gd name="T3" fmla="*/ 38 h 177"/>
              <a:gd name="T4" fmla="*/ 222 w 302"/>
              <a:gd name="T5" fmla="*/ 38 h 177"/>
              <a:gd name="T6" fmla="*/ 222 w 302"/>
              <a:gd name="T7" fmla="*/ 71 h 177"/>
              <a:gd name="T8" fmla="*/ 156 w 302"/>
              <a:gd name="T9" fmla="*/ 5 h 177"/>
              <a:gd name="T10" fmla="*/ 151 w 302"/>
              <a:gd name="T11" fmla="*/ 0 h 177"/>
              <a:gd name="T12" fmla="*/ 146 w 302"/>
              <a:gd name="T13" fmla="*/ 5 h 177"/>
              <a:gd name="T14" fmla="*/ 0 w 302"/>
              <a:gd name="T15" fmla="*/ 151 h 177"/>
              <a:gd name="T16" fmla="*/ 26 w 302"/>
              <a:gd name="T17" fmla="*/ 177 h 177"/>
              <a:gd name="T18" fmla="*/ 151 w 302"/>
              <a:gd name="T19" fmla="*/ 50 h 177"/>
              <a:gd name="T20" fmla="*/ 276 w 302"/>
              <a:gd name="T21" fmla="*/ 175 h 177"/>
              <a:gd name="T22" fmla="*/ 302 w 302"/>
              <a:gd name="T23" fmla="*/ 151 h 177"/>
              <a:gd name="T24" fmla="*/ 255 w 302"/>
              <a:gd name="T25" fmla="*/ 10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2" h="177">
                <a:moveTo>
                  <a:pt x="255" y="104"/>
                </a:moveTo>
                <a:lnTo>
                  <a:pt x="255" y="38"/>
                </a:lnTo>
                <a:lnTo>
                  <a:pt x="222" y="38"/>
                </a:lnTo>
                <a:lnTo>
                  <a:pt x="222" y="71"/>
                </a:lnTo>
                <a:lnTo>
                  <a:pt x="156" y="5"/>
                </a:lnTo>
                <a:lnTo>
                  <a:pt x="151" y="0"/>
                </a:lnTo>
                <a:lnTo>
                  <a:pt x="146" y="5"/>
                </a:lnTo>
                <a:lnTo>
                  <a:pt x="0" y="151"/>
                </a:lnTo>
                <a:lnTo>
                  <a:pt x="26" y="177"/>
                </a:lnTo>
                <a:lnTo>
                  <a:pt x="151" y="50"/>
                </a:lnTo>
                <a:lnTo>
                  <a:pt x="276" y="175"/>
                </a:lnTo>
                <a:lnTo>
                  <a:pt x="302" y="151"/>
                </a:lnTo>
                <a:lnTo>
                  <a:pt x="255" y="10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xmlns="" id="{E244C485-7E9F-894D-28B2-1E17AA984E3F}"/>
              </a:ext>
            </a:extLst>
          </p:cNvPr>
          <p:cNvSpPr/>
          <p:nvPr userDrawn="1"/>
        </p:nvSpPr>
        <p:spPr bwMode="auto">
          <a:xfrm>
            <a:off x="1356888" y="5288707"/>
            <a:ext cx="330200" cy="349250"/>
          </a:xfrm>
          <a:custGeom>
            <a:avLst/>
            <a:gdLst>
              <a:gd name="T0" fmla="*/ 104 w 208"/>
              <a:gd name="T1" fmla="*/ 0 h 220"/>
              <a:gd name="T2" fmla="*/ 104 w 208"/>
              <a:gd name="T3" fmla="*/ 0 h 220"/>
              <a:gd name="T4" fmla="*/ 0 w 208"/>
              <a:gd name="T5" fmla="*/ 104 h 220"/>
              <a:gd name="T6" fmla="*/ 0 w 208"/>
              <a:gd name="T7" fmla="*/ 220 h 220"/>
              <a:gd name="T8" fmla="*/ 208 w 208"/>
              <a:gd name="T9" fmla="*/ 220 h 220"/>
              <a:gd name="T10" fmla="*/ 208 w 208"/>
              <a:gd name="T11" fmla="*/ 104 h 220"/>
              <a:gd name="T12" fmla="*/ 104 w 208"/>
              <a:gd name="T13" fmla="*/ 0 h 220"/>
              <a:gd name="T14" fmla="*/ 104 w 208"/>
              <a:gd name="T15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220">
                <a:moveTo>
                  <a:pt x="104" y="0"/>
                </a:moveTo>
                <a:lnTo>
                  <a:pt x="104" y="0"/>
                </a:lnTo>
                <a:lnTo>
                  <a:pt x="0" y="104"/>
                </a:lnTo>
                <a:lnTo>
                  <a:pt x="0" y="220"/>
                </a:lnTo>
                <a:lnTo>
                  <a:pt x="208" y="220"/>
                </a:lnTo>
                <a:lnTo>
                  <a:pt x="208" y="104"/>
                </a:lnTo>
                <a:lnTo>
                  <a:pt x="104" y="0"/>
                </a:lnTo>
                <a:lnTo>
                  <a:pt x="104" y="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xmlns="" id="{C352C6C7-D995-0415-804C-FFFA50676681}"/>
              </a:ext>
            </a:extLst>
          </p:cNvPr>
          <p:cNvSpPr txBox="1"/>
          <p:nvPr userDrawn="1"/>
        </p:nvSpPr>
        <p:spPr>
          <a:xfrm>
            <a:off x="2115357" y="5297439"/>
            <a:ext cx="3048000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上海炯显新能源科技有限公司</a:t>
            </a:r>
            <a:endParaRPr sz="16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8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0.869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DC6D52C-03E4-79EA-C869-277D636689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2854" y="2224555"/>
            <a:ext cx="10804354" cy="43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1.1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AF293AC-479E-7079-23E1-B7A8F63E3C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4980" y="2028475"/>
            <a:ext cx="4816871" cy="45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0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F32DA74-526C-E74E-C739-7F72A3ACC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3" name="Shape 358">
            <a:extLst>
              <a:ext uri="{FF2B5EF4-FFF2-40B4-BE49-F238E27FC236}">
                <a16:creationId xmlns:a16="http://schemas.microsoft.com/office/drawing/2014/main" xmlns="" id="{D3E768BF-5230-2A7B-B4BD-7E2140A3BC41}"/>
              </a:ext>
            </a:extLst>
          </p:cNvPr>
          <p:cNvSpPr/>
          <p:nvPr userDrawn="1"/>
        </p:nvSpPr>
        <p:spPr>
          <a:xfrm>
            <a:off x="2760896" y="31242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勘察设计</a:t>
            </a:r>
            <a:endParaRPr sz="4080" dirty="0"/>
          </a:p>
        </p:txBody>
      </p:sp>
      <p:sp>
        <p:nvSpPr>
          <p:cNvPr id="4" name="Shape 359">
            <a:extLst>
              <a:ext uri="{FF2B5EF4-FFF2-40B4-BE49-F238E27FC236}">
                <a16:creationId xmlns:a16="http://schemas.microsoft.com/office/drawing/2014/main" xmlns="" id="{559C96EE-3697-CE92-80FC-D1CE003FCD10}"/>
              </a:ext>
            </a:extLst>
          </p:cNvPr>
          <p:cNvSpPr/>
          <p:nvPr userDrawn="1"/>
        </p:nvSpPr>
        <p:spPr>
          <a:xfrm>
            <a:off x="2784013" y="3862018"/>
            <a:ext cx="2386090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Survey and design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xmlns="" id="{31BD1831-33E2-B0D5-F506-946DCE10E583}"/>
              </a:ext>
            </a:extLst>
          </p:cNvPr>
          <p:cNvSpPr/>
          <p:nvPr userDrawn="1"/>
        </p:nvSpPr>
        <p:spPr>
          <a:xfrm>
            <a:off x="3276600" y="1752600"/>
            <a:ext cx="1105347" cy="1086801"/>
          </a:xfrm>
          <a:custGeom>
            <a:avLst/>
            <a:gdLst/>
            <a:ahLst/>
            <a:cxnLst/>
            <a:rect l="l" t="t" r="r" b="b"/>
            <a:pathLst>
              <a:path w="489585" h="489585">
                <a:moveTo>
                  <a:pt x="284988" y="338455"/>
                </a:moveTo>
                <a:lnTo>
                  <a:pt x="235457" y="338455"/>
                </a:lnTo>
                <a:lnTo>
                  <a:pt x="386206" y="489204"/>
                </a:lnTo>
                <a:lnTo>
                  <a:pt x="417449" y="457962"/>
                </a:lnTo>
                <a:lnTo>
                  <a:pt x="386206" y="457962"/>
                </a:lnTo>
                <a:lnTo>
                  <a:pt x="366013" y="437769"/>
                </a:lnTo>
                <a:lnTo>
                  <a:pt x="377063" y="426720"/>
                </a:lnTo>
                <a:lnTo>
                  <a:pt x="354964" y="426720"/>
                </a:lnTo>
                <a:lnTo>
                  <a:pt x="336550" y="408305"/>
                </a:lnTo>
                <a:lnTo>
                  <a:pt x="347599" y="397256"/>
                </a:lnTo>
                <a:lnTo>
                  <a:pt x="325500" y="397256"/>
                </a:lnTo>
                <a:lnTo>
                  <a:pt x="307086" y="378841"/>
                </a:lnTo>
                <a:lnTo>
                  <a:pt x="318166" y="367792"/>
                </a:lnTo>
                <a:lnTo>
                  <a:pt x="296037" y="367792"/>
                </a:lnTo>
                <a:lnTo>
                  <a:pt x="275843" y="347599"/>
                </a:lnTo>
                <a:lnTo>
                  <a:pt x="284988" y="338455"/>
                </a:lnTo>
                <a:close/>
              </a:path>
              <a:path w="489585" h="489585">
                <a:moveTo>
                  <a:pt x="353059" y="250062"/>
                </a:moveTo>
                <a:lnTo>
                  <a:pt x="321817" y="250062"/>
                </a:lnTo>
                <a:lnTo>
                  <a:pt x="457962" y="386207"/>
                </a:lnTo>
                <a:lnTo>
                  <a:pt x="386206" y="457962"/>
                </a:lnTo>
                <a:lnTo>
                  <a:pt x="417449" y="457962"/>
                </a:lnTo>
                <a:lnTo>
                  <a:pt x="489203" y="386207"/>
                </a:lnTo>
                <a:lnTo>
                  <a:pt x="353059" y="250062"/>
                </a:lnTo>
                <a:close/>
              </a:path>
              <a:path w="489585" h="489585">
                <a:moveTo>
                  <a:pt x="102997" y="0"/>
                </a:moveTo>
                <a:lnTo>
                  <a:pt x="0" y="102997"/>
                </a:lnTo>
                <a:lnTo>
                  <a:pt x="150749" y="253746"/>
                </a:lnTo>
                <a:lnTo>
                  <a:pt x="79121" y="327406"/>
                </a:lnTo>
                <a:lnTo>
                  <a:pt x="80899" y="327406"/>
                </a:lnTo>
                <a:lnTo>
                  <a:pt x="42290" y="446913"/>
                </a:lnTo>
                <a:lnTo>
                  <a:pt x="150397" y="411988"/>
                </a:lnTo>
                <a:lnTo>
                  <a:pt x="77215" y="411988"/>
                </a:lnTo>
                <a:lnTo>
                  <a:pt x="90169" y="367792"/>
                </a:lnTo>
                <a:lnTo>
                  <a:pt x="151701" y="367792"/>
                </a:lnTo>
                <a:lnTo>
                  <a:pt x="141604" y="356743"/>
                </a:lnTo>
                <a:lnTo>
                  <a:pt x="150821" y="347599"/>
                </a:lnTo>
                <a:lnTo>
                  <a:pt x="132461" y="347599"/>
                </a:lnTo>
                <a:lnTo>
                  <a:pt x="110362" y="327406"/>
                </a:lnTo>
                <a:lnTo>
                  <a:pt x="198581" y="239141"/>
                </a:lnTo>
                <a:lnTo>
                  <a:pt x="167386" y="239141"/>
                </a:lnTo>
                <a:lnTo>
                  <a:pt x="156337" y="228092"/>
                </a:lnTo>
                <a:lnTo>
                  <a:pt x="167386" y="217043"/>
                </a:lnTo>
                <a:lnTo>
                  <a:pt x="145287" y="217043"/>
                </a:lnTo>
                <a:lnTo>
                  <a:pt x="126873" y="198627"/>
                </a:lnTo>
                <a:lnTo>
                  <a:pt x="137494" y="187579"/>
                </a:lnTo>
                <a:lnTo>
                  <a:pt x="115824" y="187579"/>
                </a:lnTo>
                <a:lnTo>
                  <a:pt x="95630" y="167386"/>
                </a:lnTo>
                <a:lnTo>
                  <a:pt x="106679" y="156337"/>
                </a:lnTo>
                <a:lnTo>
                  <a:pt x="84581" y="156337"/>
                </a:lnTo>
                <a:lnTo>
                  <a:pt x="66166" y="137922"/>
                </a:lnTo>
                <a:lnTo>
                  <a:pt x="77215" y="126873"/>
                </a:lnTo>
                <a:lnTo>
                  <a:pt x="55117" y="126873"/>
                </a:lnTo>
                <a:lnTo>
                  <a:pt x="31241" y="102997"/>
                </a:lnTo>
                <a:lnTo>
                  <a:pt x="102997" y="31242"/>
                </a:lnTo>
                <a:lnTo>
                  <a:pt x="134239" y="31242"/>
                </a:lnTo>
                <a:lnTo>
                  <a:pt x="102997" y="0"/>
                </a:lnTo>
                <a:close/>
              </a:path>
              <a:path w="489585" h="489585">
                <a:moveTo>
                  <a:pt x="377063" y="404622"/>
                </a:moveTo>
                <a:lnTo>
                  <a:pt x="354964" y="426720"/>
                </a:lnTo>
                <a:lnTo>
                  <a:pt x="377063" y="426720"/>
                </a:lnTo>
                <a:lnTo>
                  <a:pt x="388112" y="415671"/>
                </a:lnTo>
                <a:lnTo>
                  <a:pt x="377063" y="404622"/>
                </a:lnTo>
                <a:close/>
              </a:path>
              <a:path w="489585" h="489585">
                <a:moveTo>
                  <a:pt x="151701" y="367792"/>
                </a:moveTo>
                <a:lnTo>
                  <a:pt x="90169" y="367792"/>
                </a:lnTo>
                <a:lnTo>
                  <a:pt x="121412" y="399034"/>
                </a:lnTo>
                <a:lnTo>
                  <a:pt x="77215" y="411988"/>
                </a:lnTo>
                <a:lnTo>
                  <a:pt x="150397" y="411988"/>
                </a:lnTo>
                <a:lnTo>
                  <a:pt x="161798" y="408305"/>
                </a:lnTo>
                <a:lnTo>
                  <a:pt x="163626" y="408305"/>
                </a:lnTo>
                <a:lnTo>
                  <a:pt x="193926" y="378841"/>
                </a:lnTo>
                <a:lnTo>
                  <a:pt x="161798" y="378841"/>
                </a:lnTo>
                <a:lnTo>
                  <a:pt x="151701" y="367792"/>
                </a:lnTo>
                <a:close/>
              </a:path>
              <a:path w="489585" h="489585">
                <a:moveTo>
                  <a:pt x="163626" y="408305"/>
                </a:moveTo>
                <a:lnTo>
                  <a:pt x="161798" y="408305"/>
                </a:lnTo>
                <a:lnTo>
                  <a:pt x="161798" y="410083"/>
                </a:lnTo>
                <a:lnTo>
                  <a:pt x="163626" y="408305"/>
                </a:lnTo>
                <a:close/>
              </a:path>
              <a:path w="489585" h="489585">
                <a:moveTo>
                  <a:pt x="347599" y="375158"/>
                </a:moveTo>
                <a:lnTo>
                  <a:pt x="325500" y="397256"/>
                </a:lnTo>
                <a:lnTo>
                  <a:pt x="347599" y="397256"/>
                </a:lnTo>
                <a:lnTo>
                  <a:pt x="358648" y="386207"/>
                </a:lnTo>
                <a:lnTo>
                  <a:pt x="347599" y="375158"/>
                </a:lnTo>
                <a:close/>
              </a:path>
              <a:path w="489585" h="489585">
                <a:moveTo>
                  <a:pt x="415670" y="115824"/>
                </a:moveTo>
                <a:lnTo>
                  <a:pt x="384428" y="115824"/>
                </a:lnTo>
                <a:lnTo>
                  <a:pt x="404622" y="136144"/>
                </a:lnTo>
                <a:lnTo>
                  <a:pt x="161798" y="378841"/>
                </a:lnTo>
                <a:lnTo>
                  <a:pt x="193926" y="378841"/>
                </a:lnTo>
                <a:lnTo>
                  <a:pt x="235457" y="338455"/>
                </a:lnTo>
                <a:lnTo>
                  <a:pt x="284988" y="338455"/>
                </a:lnTo>
                <a:lnTo>
                  <a:pt x="286892" y="336550"/>
                </a:lnTo>
                <a:lnTo>
                  <a:pt x="264794" y="336550"/>
                </a:lnTo>
                <a:lnTo>
                  <a:pt x="250062" y="321818"/>
                </a:lnTo>
                <a:lnTo>
                  <a:pt x="321817" y="250062"/>
                </a:lnTo>
                <a:lnTo>
                  <a:pt x="353059" y="250062"/>
                </a:lnTo>
                <a:lnTo>
                  <a:pt x="338454" y="235458"/>
                </a:lnTo>
                <a:lnTo>
                  <a:pt x="417449" y="154432"/>
                </a:lnTo>
                <a:lnTo>
                  <a:pt x="428498" y="143510"/>
                </a:lnTo>
                <a:lnTo>
                  <a:pt x="435863" y="136144"/>
                </a:lnTo>
                <a:lnTo>
                  <a:pt x="443645" y="119507"/>
                </a:lnTo>
                <a:lnTo>
                  <a:pt x="419353" y="119507"/>
                </a:lnTo>
                <a:lnTo>
                  <a:pt x="415670" y="115824"/>
                </a:lnTo>
                <a:close/>
              </a:path>
              <a:path w="489585" h="489585">
                <a:moveTo>
                  <a:pt x="340232" y="323723"/>
                </a:moveTo>
                <a:lnTo>
                  <a:pt x="296037" y="367792"/>
                </a:lnTo>
                <a:lnTo>
                  <a:pt x="318166" y="367792"/>
                </a:lnTo>
                <a:lnTo>
                  <a:pt x="351281" y="334772"/>
                </a:lnTo>
                <a:lnTo>
                  <a:pt x="340232" y="323723"/>
                </a:lnTo>
                <a:close/>
              </a:path>
              <a:path w="489585" h="489585">
                <a:moveTo>
                  <a:pt x="384429" y="84582"/>
                </a:moveTo>
                <a:lnTo>
                  <a:pt x="353060" y="84582"/>
                </a:lnTo>
                <a:lnTo>
                  <a:pt x="373379" y="104775"/>
                </a:lnTo>
                <a:lnTo>
                  <a:pt x="132461" y="347599"/>
                </a:lnTo>
                <a:lnTo>
                  <a:pt x="150821" y="347599"/>
                </a:lnTo>
                <a:lnTo>
                  <a:pt x="384428" y="115824"/>
                </a:lnTo>
                <a:lnTo>
                  <a:pt x="415670" y="115824"/>
                </a:lnTo>
                <a:lnTo>
                  <a:pt x="384429" y="84582"/>
                </a:lnTo>
                <a:close/>
              </a:path>
              <a:path w="489585" h="489585">
                <a:moveTo>
                  <a:pt x="286892" y="314452"/>
                </a:moveTo>
                <a:lnTo>
                  <a:pt x="264794" y="336550"/>
                </a:lnTo>
                <a:lnTo>
                  <a:pt x="286892" y="336550"/>
                </a:lnTo>
                <a:lnTo>
                  <a:pt x="297941" y="325501"/>
                </a:lnTo>
                <a:lnTo>
                  <a:pt x="286892" y="314452"/>
                </a:lnTo>
                <a:close/>
              </a:path>
              <a:path w="489585" h="489585">
                <a:moveTo>
                  <a:pt x="134239" y="31242"/>
                </a:moveTo>
                <a:lnTo>
                  <a:pt x="102997" y="31242"/>
                </a:lnTo>
                <a:lnTo>
                  <a:pt x="239140" y="167386"/>
                </a:lnTo>
                <a:lnTo>
                  <a:pt x="167386" y="239141"/>
                </a:lnTo>
                <a:lnTo>
                  <a:pt x="198581" y="239141"/>
                </a:lnTo>
                <a:lnTo>
                  <a:pt x="286927" y="150749"/>
                </a:lnTo>
                <a:lnTo>
                  <a:pt x="253746" y="150749"/>
                </a:lnTo>
                <a:lnTo>
                  <a:pt x="134239" y="31242"/>
                </a:lnTo>
                <a:close/>
              </a:path>
              <a:path w="489585" h="489585">
                <a:moveTo>
                  <a:pt x="167386" y="194945"/>
                </a:moveTo>
                <a:lnTo>
                  <a:pt x="145287" y="217043"/>
                </a:lnTo>
                <a:lnTo>
                  <a:pt x="167386" y="217043"/>
                </a:lnTo>
                <a:lnTo>
                  <a:pt x="178435" y="205994"/>
                </a:lnTo>
                <a:lnTo>
                  <a:pt x="167386" y="194945"/>
                </a:lnTo>
                <a:close/>
              </a:path>
              <a:path w="489585" h="489585">
                <a:moveTo>
                  <a:pt x="160019" y="143510"/>
                </a:moveTo>
                <a:lnTo>
                  <a:pt x="115824" y="187579"/>
                </a:lnTo>
                <a:lnTo>
                  <a:pt x="137494" y="187579"/>
                </a:lnTo>
                <a:lnTo>
                  <a:pt x="171068" y="152654"/>
                </a:lnTo>
                <a:lnTo>
                  <a:pt x="160019" y="143510"/>
                </a:lnTo>
                <a:close/>
              </a:path>
              <a:path w="489585" h="489585">
                <a:moveTo>
                  <a:pt x="106679" y="134238"/>
                </a:moveTo>
                <a:lnTo>
                  <a:pt x="84581" y="156337"/>
                </a:lnTo>
                <a:lnTo>
                  <a:pt x="106679" y="156337"/>
                </a:lnTo>
                <a:lnTo>
                  <a:pt x="117728" y="145287"/>
                </a:lnTo>
                <a:lnTo>
                  <a:pt x="106679" y="134238"/>
                </a:lnTo>
                <a:close/>
              </a:path>
              <a:path w="489585" h="489585">
                <a:moveTo>
                  <a:pt x="392207" y="42545"/>
                </a:moveTo>
                <a:lnTo>
                  <a:pt x="372133" y="44418"/>
                </a:lnTo>
                <a:lnTo>
                  <a:pt x="353060" y="53339"/>
                </a:lnTo>
                <a:lnTo>
                  <a:pt x="345693" y="60706"/>
                </a:lnTo>
                <a:lnTo>
                  <a:pt x="336550" y="68072"/>
                </a:lnTo>
                <a:lnTo>
                  <a:pt x="253746" y="150749"/>
                </a:lnTo>
                <a:lnTo>
                  <a:pt x="286927" y="150749"/>
                </a:lnTo>
                <a:lnTo>
                  <a:pt x="353060" y="84582"/>
                </a:lnTo>
                <a:lnTo>
                  <a:pt x="384429" y="84582"/>
                </a:lnTo>
                <a:lnTo>
                  <a:pt x="369697" y="69850"/>
                </a:lnTo>
                <a:lnTo>
                  <a:pt x="380190" y="65793"/>
                </a:lnTo>
                <a:lnTo>
                  <a:pt x="391731" y="65024"/>
                </a:lnTo>
                <a:lnTo>
                  <a:pt x="431761" y="65024"/>
                </a:lnTo>
                <a:lnTo>
                  <a:pt x="428498" y="60706"/>
                </a:lnTo>
                <a:lnTo>
                  <a:pt x="411567" y="47910"/>
                </a:lnTo>
                <a:lnTo>
                  <a:pt x="392207" y="42545"/>
                </a:lnTo>
                <a:close/>
              </a:path>
              <a:path w="489585" h="489585">
                <a:moveTo>
                  <a:pt x="77215" y="104775"/>
                </a:moveTo>
                <a:lnTo>
                  <a:pt x="55117" y="126873"/>
                </a:lnTo>
                <a:lnTo>
                  <a:pt x="77215" y="126873"/>
                </a:lnTo>
                <a:lnTo>
                  <a:pt x="88264" y="115824"/>
                </a:lnTo>
                <a:lnTo>
                  <a:pt x="77215" y="104775"/>
                </a:lnTo>
                <a:close/>
              </a:path>
              <a:path w="489585" h="489585">
                <a:moveTo>
                  <a:pt x="431761" y="65024"/>
                </a:moveTo>
                <a:lnTo>
                  <a:pt x="391731" y="65024"/>
                </a:lnTo>
                <a:lnTo>
                  <a:pt x="403283" y="68072"/>
                </a:lnTo>
                <a:lnTo>
                  <a:pt x="413765" y="75437"/>
                </a:lnTo>
                <a:lnTo>
                  <a:pt x="421139" y="85931"/>
                </a:lnTo>
                <a:lnTo>
                  <a:pt x="424179" y="97472"/>
                </a:lnTo>
                <a:lnTo>
                  <a:pt x="423410" y="109013"/>
                </a:lnTo>
                <a:lnTo>
                  <a:pt x="419353" y="119507"/>
                </a:lnTo>
                <a:lnTo>
                  <a:pt x="443645" y="119507"/>
                </a:lnTo>
                <a:lnTo>
                  <a:pt x="444785" y="117070"/>
                </a:lnTo>
                <a:lnTo>
                  <a:pt x="446658" y="96996"/>
                </a:lnTo>
                <a:lnTo>
                  <a:pt x="441293" y="77636"/>
                </a:lnTo>
                <a:lnTo>
                  <a:pt x="431761" y="65024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6" name="Oval 20">
            <a:extLst>
              <a:ext uri="{FF2B5EF4-FFF2-40B4-BE49-F238E27FC236}">
                <a16:creationId xmlns:a16="http://schemas.microsoft.com/office/drawing/2014/main" xmlns="" id="{DACD6304-1AA9-9551-3F9F-D2CE100B2ACD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5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:a16="http://schemas.microsoft.com/office/drawing/2014/main" xmlns="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xmlns="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:a16="http://schemas.microsoft.com/office/drawing/2014/main" xmlns="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xmlns="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 descr="40294e7e95fb7bd620760edb91b380c">
            <a:extLst>
              <a:ext uri="{FF2B5EF4-FFF2-40B4-BE49-F238E27FC236}">
                <a16:creationId xmlns:a16="http://schemas.microsoft.com/office/drawing/2014/main" xmlns="" id="{1AD2FF97-90C9-B505-1B2A-473D4CD70B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3260" y="1563376"/>
            <a:ext cx="6862445" cy="49834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C407E82-C098-F823-46AD-F668B6AC926D}"/>
              </a:ext>
            </a:extLst>
          </p:cNvPr>
          <p:cNvSpPr txBox="1"/>
          <p:nvPr userDrawn="1"/>
        </p:nvSpPr>
        <p:spPr>
          <a:xfrm>
            <a:off x="7863205" y="1675765"/>
            <a:ext cx="3645535" cy="4623435"/>
          </a:xfrm>
          <a:prstGeom prst="rect">
            <a:avLst/>
          </a:prstGeom>
          <a:solidFill>
            <a:srgbClr val="3A3B45"/>
          </a:solidFill>
        </p:spPr>
        <p:txBody>
          <a:bodyPr vert="horz" wrap="square" lIns="0" tIns="95250" rIns="0" bIns="0" rtlCol="0">
            <a:spAutoFit/>
          </a:bodyPr>
          <a:lstStyle/>
          <a:p>
            <a:pPr marL="657225" algn="l">
              <a:lnSpc>
                <a:spcPct val="100000"/>
              </a:lnSpc>
              <a:spcBef>
                <a:spcPts val="75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上海，属于光资源三类地区。</a:t>
            </a:r>
          </a:p>
          <a:p>
            <a:pPr marL="657225" algn="l">
              <a:lnSpc>
                <a:spcPct val="100000"/>
              </a:lnSpc>
              <a:spcBef>
                <a:spcPts val="75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属亚带季风气候，四季分明，日照充分，雨量充沛。上海气候温和湿润，春秋较短，冬夏较长。2013年，全市平均气温17.6℃，日照1885.9小时，降水量1173.4毫米。全年60%以上的雨量集中在5月至9月的汛期。</a:t>
            </a:r>
          </a:p>
        </p:txBody>
      </p:sp>
      <p:sp>
        <p:nvSpPr>
          <p:cNvPr id="12" name="Shape 358">
            <a:extLst>
              <a:ext uri="{FF2B5EF4-FFF2-40B4-BE49-F238E27FC236}">
                <a16:creationId xmlns:a16="http://schemas.microsoft.com/office/drawing/2014/main" xmlns="" id="{195137C0-D636-21BB-F0C1-2ECCEFE3AD9C}"/>
              </a:ext>
            </a:extLst>
          </p:cNvPr>
          <p:cNvSpPr/>
          <p:nvPr userDrawn="1"/>
        </p:nvSpPr>
        <p:spPr>
          <a:xfrm>
            <a:off x="608076" y="198909"/>
            <a:ext cx="3258572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光伏资源分布</a:t>
            </a:r>
            <a:endParaRPr sz="4080" dirty="0"/>
          </a:p>
        </p:txBody>
      </p:sp>
    </p:spTree>
    <p:extLst>
      <p:ext uri="{BB962C8B-B14F-4D97-AF65-F5344CB8AC3E}">
        <p14:creationId xmlns:p14="http://schemas.microsoft.com/office/powerpoint/2010/main" val="314559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7301712B-6794-0B73-A7F8-F15DE6A6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458EA88-F72B-294E-00E4-97830D90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93C768E-5A50-8596-155F-6396CBFDC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6D011-888B-4EDC-8100-707747C080C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910D29A-028B-9880-E473-D3D47CEB6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7671AED-5638-7F29-30C5-8655FB477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CBE34-34E4-4216-B0A9-B421705BA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97" r:id="rId4"/>
    <p:sldLayoutId id="2147483698" r:id="rId5"/>
    <p:sldLayoutId id="2147483699" r:id="rId6"/>
    <p:sldLayoutId id="2147483686" r:id="rId7"/>
    <p:sldLayoutId id="2147483685" r:id="rId8"/>
    <p:sldLayoutId id="2147483651" r:id="rId9"/>
    <p:sldLayoutId id="2147483696" r:id="rId10"/>
    <p:sldLayoutId id="2147483688" r:id="rId11"/>
    <p:sldLayoutId id="2147483652" r:id="rId12"/>
    <p:sldLayoutId id="2147483653" r:id="rId13"/>
    <p:sldLayoutId id="2147483654" r:id="rId14"/>
    <p:sldLayoutId id="2147483655" r:id="rId15"/>
    <p:sldLayoutId id="2147483657" r:id="rId16"/>
    <p:sldLayoutId id="2147483658" r:id="rId17"/>
    <p:sldLayoutId id="2147483661" r:id="rId18"/>
    <p:sldLayoutId id="2147483660" r:id="rId19"/>
    <p:sldLayoutId id="2147483694" r:id="rId20"/>
    <p:sldLayoutId id="2147483687" r:id="rId21"/>
    <p:sldLayoutId id="2147483662" r:id="rId22"/>
    <p:sldLayoutId id="2147483663" r:id="rId23"/>
    <p:sldLayoutId id="2147483695" r:id="rId24"/>
    <p:sldLayoutId id="2147483664" r:id="rId25"/>
    <p:sldLayoutId id="2147483665" r:id="rId26"/>
    <p:sldLayoutId id="2147483666" r:id="rId27"/>
    <p:sldLayoutId id="2147483667" r:id="rId28"/>
    <p:sldLayoutId id="2147483691" r:id="rId29"/>
    <p:sldLayoutId id="2147483669" r:id="rId30"/>
    <p:sldLayoutId id="2147483668" r:id="rId31"/>
    <p:sldLayoutId id="2147483670" r:id="rId32"/>
    <p:sldLayoutId id="2147483689" r:id="rId33"/>
    <p:sldLayoutId id="2147483693" r:id="rId34"/>
    <p:sldLayoutId id="2147483692" r:id="rId35"/>
    <p:sldLayoutId id="2147483690" r:id="rId36"/>
    <p:sldLayoutId id="2147483678" r:id="rId37"/>
    <p:sldLayoutId id="2147483679" r:id="rId38"/>
    <p:sldLayoutId id="2147483680" r:id="rId39"/>
    <p:sldLayoutId id="2147483681" r:id="rId40"/>
    <p:sldLayoutId id="2147483682" r:id="rId41"/>
    <p:sldLayoutId id="2147483683" r:id="rId42"/>
    <p:sldLayoutId id="2147483684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xmlns="" id="{042EA83B-8200-6B56-4D2A-8A562925EEB3}"/>
              </a:ext>
            </a:extLst>
          </p:cNvPr>
          <p:cNvSpPr txBox="1"/>
          <p:nvPr/>
        </p:nvSpPr>
        <p:spPr>
          <a:xfrm>
            <a:off x="620076" y="2502648"/>
            <a:ext cx="670126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上海自立塑料科技有限公司</a:t>
            </a:r>
            <a:endParaRPr lang="en-US" altLang="zh-CN" sz="3600" b="1" spc="140" dirty="0">
              <a:solidFill>
                <a:srgbClr val="FFFFFF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     2.8MW</a:t>
            </a:r>
            <a:r>
              <a:rPr lang="zh-CN" altLang="en-US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光伏发电系统</a:t>
            </a:r>
            <a:endParaRPr lang="zh-CN" altLang="en-US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16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F501909-D47D-CD81-6177-F87AA77CA75E}"/>
              </a:ext>
            </a:extLst>
          </p:cNvPr>
          <p:cNvSpPr txBox="1"/>
          <p:nvPr/>
        </p:nvSpPr>
        <p:spPr>
          <a:xfrm>
            <a:off x="624549" y="825987"/>
            <a:ext cx="2875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resource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72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40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DA650E0-3531-413F-3ABE-E8A5D90F22D0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光伏电站信息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82A88DF-4A4F-CAED-E5BF-1F6B0BA4307B}"/>
              </a:ext>
            </a:extLst>
          </p:cNvPr>
          <p:cNvSpPr txBox="1"/>
          <p:nvPr/>
        </p:nvSpPr>
        <p:spPr>
          <a:xfrm>
            <a:off x="553451" y="832819"/>
            <a:ext cx="488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Information of photovoltaic power station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536342" y="1768980"/>
          <a:ext cx="9735560" cy="46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光伏电站信息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507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组件功率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安装容量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首年发电量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光伏面积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年发电量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Aaa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安装方式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afdasd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防水方式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asdf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78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DA650E0-3531-413F-3ABE-E8A5D90F22D0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光伏电站信息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882A88DF-4A4F-CAED-E5BF-1F6B0BA4307B}"/>
              </a:ext>
            </a:extLst>
          </p:cNvPr>
          <p:cNvSpPr txBox="1"/>
          <p:nvPr/>
        </p:nvSpPr>
        <p:spPr>
          <a:xfrm>
            <a:off x="553451" y="832819"/>
            <a:ext cx="488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Information of photovoltaic power station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536342" y="1768980"/>
          <a:ext cx="9735560" cy="46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投资收益表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用电方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507</a:t>
                      </a:r>
                      <a:r>
                        <a:rPr lang="zh-CN" altLang="en-US" dirty="0" smtClean="0"/>
                        <a:t>块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投资金额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投资方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年发电收益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装机容量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回本周期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Aaa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年发电量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afdasd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年年均收益率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asdf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84370B0-9D06-D10F-9733-C66E1BD060C2}"/>
              </a:ext>
            </a:extLst>
          </p:cNvPr>
          <p:cNvSpPr txBox="1"/>
          <p:nvPr/>
        </p:nvSpPr>
        <p:spPr>
          <a:xfrm>
            <a:off x="553452" y="288394"/>
            <a:ext cx="499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预计成本回收周期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3.6</a:t>
            </a: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年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C7D8AB7-0A00-ED68-5E0D-5DDE881ED29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Project Brief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0958AF-D427-8D95-3561-495F3522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2" y="1443375"/>
            <a:ext cx="10710230" cy="539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9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84370B0-9D06-D10F-9733-C66E1BD060C2}"/>
              </a:ext>
            </a:extLst>
          </p:cNvPr>
          <p:cNvSpPr txBox="1"/>
          <p:nvPr/>
        </p:nvSpPr>
        <p:spPr>
          <a:xfrm>
            <a:off x="553452" y="288394"/>
            <a:ext cx="499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预计成本回收周期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3.6</a:t>
            </a: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年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C7D8AB7-0A00-ED68-5E0D-5DDE881ED29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Project Brief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E7E6118-3E66-E90B-1026-3211233D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2" y="1397578"/>
            <a:ext cx="9547818" cy="52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23EFD0-9AC6-F58B-0D7C-28E69C631B39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报价及清单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C2054ED7-06E5-6C30-3369-48BC14816254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Quotation and list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1C8F4A3A-C45E-D77B-1232-751DC6627897}"/>
              </a:ext>
            </a:extLst>
          </p:cNvPr>
          <p:cNvSpPr txBox="1"/>
          <p:nvPr/>
        </p:nvSpPr>
        <p:spPr>
          <a:xfrm>
            <a:off x="1066800" y="3036711"/>
            <a:ext cx="10363201" cy="7732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0"/>
              </a:spcBef>
              <a:tabLst>
                <a:tab pos="195580" algn="l"/>
              </a:tabLst>
            </a:pP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本系统（高压并网）投资成本约为：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993.24</a:t>
            </a:r>
            <a:r>
              <a:rPr lang="zh-CN" altLang="en-US" sz="36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万元</a:t>
            </a:r>
            <a:endParaRPr lang="en-US" altLang="zh-CN" sz="3600" b="1" dirty="0">
              <a:solidFill>
                <a:srgbClr val="FF0000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79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62D46D1-C1AB-5DA6-1A2B-28E2AC2F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" y="1183895"/>
            <a:ext cx="11156907" cy="48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68E036F-48A4-89CC-2F0F-DC3CAD24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"/>
            <a:ext cx="12192000" cy="68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D852ED5-2D79-7790-6C9E-8161C77C7490}"/>
              </a:ext>
            </a:extLst>
          </p:cNvPr>
          <p:cNvSpPr txBox="1"/>
          <p:nvPr/>
        </p:nvSpPr>
        <p:spPr>
          <a:xfrm>
            <a:off x="535406" y="276726"/>
            <a:ext cx="2707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发电量分析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12237DAC-6845-392F-947B-33423BC1F8D8}"/>
              </a:ext>
            </a:extLst>
          </p:cNvPr>
          <p:cNvSpPr txBox="1"/>
          <p:nvPr/>
        </p:nvSpPr>
        <p:spPr>
          <a:xfrm>
            <a:off x="566032" y="827585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Power generation analysis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FD262F23-E36D-1774-C288-B823BA1389CF}"/>
              </a:ext>
            </a:extLst>
          </p:cNvPr>
          <p:cNvSpPr txBox="1"/>
          <p:nvPr/>
        </p:nvSpPr>
        <p:spPr>
          <a:xfrm>
            <a:off x="602854" y="1472745"/>
            <a:ext cx="10113078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年发电量为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7440.61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万度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年发电收益为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6162.9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万元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71218" y="2022852"/>
          <a:ext cx="4832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54"/>
                <a:gridCol w="966455"/>
                <a:gridCol w="966454"/>
                <a:gridCol w="966455"/>
                <a:gridCol w="966454"/>
              </a:tblGrid>
              <a:tr h="300324">
                <a:tc rowSpan="2">
                  <a:txBody>
                    <a:bodyPr/>
                    <a:lstStyle/>
                    <a:p>
                      <a:r>
                        <a:rPr lang="zh-CN" altLang="en-US" sz="1400" dirty="0" smtClean="0"/>
                        <a:t>年份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发电量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节省电费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余电上网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年净收益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（万度）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3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6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7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8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9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11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13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763087" y="2029974"/>
          <a:ext cx="4832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54"/>
                <a:gridCol w="966455"/>
                <a:gridCol w="966454"/>
                <a:gridCol w="966455"/>
                <a:gridCol w="966454"/>
              </a:tblGrid>
              <a:tr h="300324">
                <a:tc rowSpan="2">
                  <a:txBody>
                    <a:bodyPr/>
                    <a:lstStyle/>
                    <a:p>
                      <a:r>
                        <a:rPr lang="zh-CN" altLang="en-US" sz="1400" dirty="0" smtClean="0"/>
                        <a:t>年份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发电量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节省电费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余电上网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年净收益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（万度）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14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16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17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18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19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21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23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24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合计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32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77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6C6A8CF-F079-179D-3763-DA66CB16A238}"/>
              </a:ext>
            </a:extLst>
          </p:cNvPr>
          <p:cNvSpPr txBox="1"/>
          <p:nvPr/>
        </p:nvSpPr>
        <p:spPr>
          <a:xfrm>
            <a:off x="535406" y="276726"/>
            <a:ext cx="2707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环境效益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F72B867-A444-53FF-6235-04845B902679}"/>
              </a:ext>
            </a:extLst>
          </p:cNvPr>
          <p:cNvSpPr txBox="1"/>
          <p:nvPr/>
        </p:nvSpPr>
        <p:spPr>
          <a:xfrm>
            <a:off x="535305" y="829945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Environmental benefit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9CC14D6A-DA2C-5737-7EB8-75C16D383695}"/>
              </a:ext>
            </a:extLst>
          </p:cNvPr>
          <p:cNvSpPr txBox="1"/>
          <p:nvPr/>
        </p:nvSpPr>
        <p:spPr>
          <a:xfrm>
            <a:off x="609600" y="1475105"/>
            <a:ext cx="10513060" cy="447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年内，节省标准煤为</a:t>
            </a:r>
            <a:r>
              <a:rPr 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2.5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万吨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年减少</a:t>
            </a:r>
            <a:r>
              <a:rPr lang="en-US" altLang="zh-CN" sz="2400" dirty="0">
                <a:solidFill>
                  <a:srgbClr val="333333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CO2</a:t>
            </a:r>
            <a:r>
              <a:rPr lang="zh-CN" altLang="en-US" sz="2400" dirty="0">
                <a:solidFill>
                  <a:srgbClr val="333333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排放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7.4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万吨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811846" y="2018626"/>
          <a:ext cx="1063097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870"/>
                <a:gridCol w="2424870"/>
                <a:gridCol w="2424870"/>
                <a:gridCol w="3356363"/>
              </a:tblGrid>
              <a:tr h="308483">
                <a:tc gridSpan="2">
                  <a:txBody>
                    <a:bodyPr/>
                    <a:lstStyle/>
                    <a:p>
                      <a:r>
                        <a:rPr lang="zh-CN" altLang="en-US" dirty="0" smtClean="0"/>
                        <a:t>项目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发电量（ </a:t>
                      </a:r>
                      <a:r>
                        <a:rPr 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KWh）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根据专家统计：每节约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度电，就相应节约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0.335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千克标准煤，同时减少污染排放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0.272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千克碳粉尘、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0.997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千克二氧化碳、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0.03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千克二氧化硫、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0.015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千克氮氧化物。</a:t>
                      </a:r>
                    </a:p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根据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BP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中国碳排放计算器提供的资料：节约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升柴油等于减排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2.63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千克二氧化碳。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节省标煤（吨）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减排 </a:t>
                      </a:r>
                      <a:r>
                        <a:rPr 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CO2（</a:t>
                      </a:r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减排 </a:t>
                      </a:r>
                      <a:r>
                        <a:rPr 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SO2（</a:t>
                      </a:r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减排氮氧化物（吨）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减排烟尘（吨）</a:t>
                      </a:r>
                      <a:endParaRPr lang="zh-CN" alt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年平均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25</a:t>
                      </a:r>
                      <a:r>
                        <a:rPr lang="zh-CN" altLang="en-US" dirty="0" smtClean="0"/>
                        <a:t>年累计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61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80F45896-ACEE-FC1D-C163-9ADF2A71A6A6}"/>
              </a:ext>
            </a:extLst>
          </p:cNvPr>
          <p:cNvSpPr txBox="1"/>
          <p:nvPr/>
        </p:nvSpPr>
        <p:spPr>
          <a:xfrm>
            <a:off x="584402" y="227767"/>
            <a:ext cx="4100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  <a:sym typeface="+mn-ea"/>
              </a:rPr>
              <a:t>客户综合节省收益</a:t>
            </a:r>
            <a:endParaRPr lang="zh-CN" altLang="en-US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3A1F20C-E24C-9B0A-1904-D61EC77ECC2A}"/>
              </a:ext>
            </a:extLst>
          </p:cNvPr>
          <p:cNvSpPr txBox="1"/>
          <p:nvPr/>
        </p:nvSpPr>
        <p:spPr>
          <a:xfrm>
            <a:off x="584402" y="780852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Power generation analysis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D173C175-5B44-4ED1-F86E-24A34A43AE6A}"/>
              </a:ext>
            </a:extLst>
          </p:cNvPr>
          <p:cNvSpPr txBox="1"/>
          <p:nvPr/>
        </p:nvSpPr>
        <p:spPr>
          <a:xfrm>
            <a:off x="609488" y="1458031"/>
            <a:ext cx="1065873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光伏系统的综合节省收益约为</a:t>
            </a:r>
            <a:r>
              <a:rPr lang="en-US" altLang="zh-CN" sz="20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787</a:t>
            </a:r>
            <a:r>
              <a:rPr lang="zh-CN" altLang="en-US" sz="20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万元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22699" y="1933168"/>
          <a:ext cx="9633009" cy="466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003"/>
                <a:gridCol w="2328571"/>
                <a:gridCol w="4093435"/>
              </a:tblGrid>
              <a:tr h="6305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25</a:t>
                      </a:r>
                      <a:r>
                        <a:rPr lang="zh-CN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年综合节省收益表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类目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金额  </a:t>
                      </a:r>
                      <a:r>
                        <a:rPr lang="en-US" altLang="zh-CN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万元</a:t>
                      </a:r>
                      <a:r>
                        <a:rPr lang="en-US" altLang="zh-CN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节省电费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）使用光伏发电节省的电费。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）卖给国家电网的发电收益。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节省变压器容量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）节省变压容量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5%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计算。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）电费中，容量费为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42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/KVA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温度节能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）室温夏天低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度，冬天高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）每年每平米节省用电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2.5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度。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修缮费用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）延长屋顶寿命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60%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）防水修补按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年一次，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50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平米计算。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碳交易收益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）我们的碳排放权可以去交易。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）按上海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月份碳交易价格计算（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51.5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吨）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52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6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27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9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3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04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38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5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0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07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996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7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7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62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B25BF0A-73FC-3FC1-6763-BDDDD33D4485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屋顶照片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ED6E058-DF72-0A80-DF19-DA6935AFC816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Photo of roof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6ED4B44-C97E-E8B5-1949-58202A04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13955"/>
          <a:stretch/>
        </p:blipFill>
        <p:spPr>
          <a:xfrm rot="10800000">
            <a:off x="1599949" y="1375243"/>
            <a:ext cx="8992102" cy="52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B25BF0A-73FC-3FC1-6763-BDDDD33D4485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效果图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621AEFF-074D-5930-AC31-F8EC3616950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effectLst/>
                <a:latin typeface="Arial" panose="020B0604020202020204" pitchFamily="34" charset="0"/>
              </a:rPr>
              <a:t>Rendering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E38A90D-9086-5EDE-3692-EDBA644A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5" y="1477979"/>
            <a:ext cx="9763829" cy="52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造字工房悦黑（非商用）常规体" pitchFamily="50" charset="-122"/>
                <a:ea typeface="造字工房悦黑（非商用）常规体" pitchFamily="50" charset="-122"/>
              </a:rPr>
              <a:t>项目基本信息</a:t>
            </a:r>
            <a:endParaRPr lang="en-US" altLang="zh-CN" sz="360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452" y="849562"/>
            <a:ext cx="398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Basic information of the project</a:t>
            </a:r>
            <a:endParaRPr lang="zh-CN" altLang="en-US" sz="200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536342" y="1768980"/>
          <a:ext cx="9735560" cy="3708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r>
                        <a:rPr lang="zh-CN" altLang="en-US" dirty="0" smtClean="0"/>
                        <a:t>新的单元格内容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smtClean="0"/>
                        <a:t>项目名称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aaa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变压器容量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smtClean="0"/>
                        <a:t>项目地址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屋顶类型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r>
                        <a:rPr lang="zh-CN" altLang="en-US" smtClean="0"/>
                        <a:t>屋顶面积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aaa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用电量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aaa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22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1A71638-118E-2FE3-AAAF-AFA8DAB61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63"/>
          <a:stretch/>
        </p:blipFill>
        <p:spPr>
          <a:xfrm>
            <a:off x="672087" y="2153386"/>
            <a:ext cx="10258681" cy="45696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0A5B844-5434-1118-66EC-686F75EBE946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C5FCE495-53FF-9B71-DEB2-1C645637CF88}"/>
              </a:ext>
            </a:extLst>
          </p:cNvPr>
          <p:cNvSpPr txBox="1"/>
          <p:nvPr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0.92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0A5B844-5434-1118-66EC-686F75EBE946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xmlns="" id="{C5FCE495-53FF-9B71-DEB2-1C645637CF88}"/>
              </a:ext>
            </a:extLst>
          </p:cNvPr>
          <p:cNvSpPr txBox="1"/>
          <p:nvPr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0.92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EB4D83C-C8A3-47A3-EC6E-D4556DA4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54" y="2248061"/>
            <a:ext cx="10880556" cy="43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99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576</Words>
  <Application>Microsoft Office PowerPoint</Application>
  <PresentationFormat>宽屏</PresentationFormat>
  <Paragraphs>162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Aparajita</vt:lpstr>
      <vt:lpstr>等线</vt:lpstr>
      <vt:lpstr>等线 Light</vt:lpstr>
      <vt:lpstr>宋体</vt:lpstr>
      <vt:lpstr>微软雅黑</vt:lpstr>
      <vt:lpstr>造字工房悦黑（非商用）常规体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耀东</dc:creator>
  <cp:lastModifiedBy>王明明</cp:lastModifiedBy>
  <cp:revision>44</cp:revision>
  <dcterms:created xsi:type="dcterms:W3CDTF">2022-11-03T09:19:46Z</dcterms:created>
  <dcterms:modified xsi:type="dcterms:W3CDTF">2024-03-14T01:54:40Z</dcterms:modified>
</cp:coreProperties>
</file>